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8.vml.rels><?xml version="1.0" encoding="UTF-8" standalone="yes"?>
<Relationships xmlns="http://schemas.openxmlformats.org/package/2006/relationships"><Relationship Id="rId7" Type="http://schemas.openxmlformats.org/officeDocument/2006/relationships/image" Target="../media/image50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slide" Target="slide7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NULL" TargetMode="Externa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13.png"/><Relationship Id="rId1" Type="http://schemas.openxmlformats.org/officeDocument/2006/relationships/image" Target="../media/image6.tif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NULL" TargetMode="Externa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../media/image18.png"/><Relationship Id="rId1" Type="http://schemas.openxmlformats.org/officeDocument/2006/relationships/image" Target="../media/image6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6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wmf"/><Relationship Id="rId1" Type="http://schemas.openxmlformats.org/officeDocument/2006/relationships/oleObject" Target="../embeddings/oleObject5.bin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21.png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6.tif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4.xml"/><Relationship Id="rId5" Type="http://schemas.openxmlformats.org/officeDocument/2006/relationships/slide" Target="slide2.xml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2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29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6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34.wmf"/><Relationship Id="rId1" Type="http://schemas.openxmlformats.org/officeDocument/2006/relationships/oleObject" Target="../embeddings/oleObject10.bin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37.wmf"/><Relationship Id="rId14" Type="http://schemas.openxmlformats.org/officeDocument/2006/relationships/vmlDrawing" Target="../drawings/vmlDrawing6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42.wmf"/><Relationship Id="rId11" Type="http://schemas.openxmlformats.org/officeDocument/2006/relationships/oleObject" Target="../embeddings/oleObject18.bin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13.bin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wmf"/><Relationship Id="rId1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3" Type="http://schemas.openxmlformats.org/officeDocument/2006/relationships/slide" Target="slide2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47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0.wmf"/><Relationship Id="rId16" Type="http://schemas.openxmlformats.org/officeDocument/2006/relationships/vmlDrawing" Target="../drawings/vmlDrawing8.v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50.wmf"/><Relationship Id="rId13" Type="http://schemas.openxmlformats.org/officeDocument/2006/relationships/oleObject" Target="../embeddings/oleObject26.bin"/><Relationship Id="rId12" Type="http://schemas.openxmlformats.org/officeDocument/2006/relationships/image" Target="../media/image49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48.wmf"/><Relationship Id="rId1" Type="http://schemas.openxmlformats.org/officeDocument/2006/relationships/oleObject" Target="../embeddings/oleObject20.bin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.png"/><Relationship Id="rId3" Type="http://schemas.openxmlformats.org/officeDocument/2006/relationships/image" Target="NULL" TargetMode="External"/><Relationship Id="rId2" Type="http://schemas.openxmlformats.org/officeDocument/2006/relationships/image" Target="../media/image4.png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slide" Target="slide2.xml"/><Relationship Id="rId7" Type="http://schemas.openxmlformats.org/officeDocument/2006/relationships/image" Target="../media/image8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6.wmf"/><Relationship Id="rId2" Type="http://schemas.openxmlformats.org/officeDocument/2006/relationships/oleObject" Target="../embeddings/oleObject2.bin"/><Relationship Id="rId12" Type="http://schemas.openxmlformats.org/officeDocument/2006/relationships/notesSlide" Target="../notesSlides/notesSlide4.xml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.xml"/><Relationship Id="rId4" Type="http://schemas.openxmlformats.org/officeDocument/2006/relationships/image" Target="../media/image9.png"/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10.png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874645" y="385127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组合 3"/>
          <p:cNvGrpSpPr/>
          <p:nvPr/>
        </p:nvGrpSpPr>
        <p:grpSpPr>
          <a:xfrm>
            <a:off x="2874645" y="4767580"/>
            <a:ext cx="7111086" cy="822325"/>
            <a:chOff x="3671" y="4200"/>
            <a:chExt cx="11198" cy="1296"/>
          </a:xfrm>
        </p:grpSpPr>
        <p:sp>
          <p:nvSpPr>
            <p:cNvPr id="6" name="文本框 104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076" y="4218"/>
              <a:ext cx="8793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lnSpc>
                  <a:spcPct val="120000"/>
                </a:lnSpc>
                <a:buSzPct val="100000"/>
              </a:pPr>
              <a:r>
                <a:rPr 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河南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年真题、备用卷精讲练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7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8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325370" y="1066800"/>
            <a:ext cx="7176135" cy="1246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14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欧姆定律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76855" y="2557145"/>
            <a:ext cx="650938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欧姆定律及相关计算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6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7105" y="1906905"/>
            <a:ext cx="99123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并联电路分析思路：先电压后电流，先支路后干路</a:t>
            </a:r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注：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楷体_GB2312" charset="0"/>
              </a:rPr>
              <a:t>I</a:t>
            </a:r>
            <a:r>
              <a:rPr lang="en-US" sz="2400" baseline="-25000">
                <a:solidFill>
                  <a:srgbClr val="1D41D5"/>
                </a:solidFill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楷体_GB2312" charset="0"/>
              </a:rPr>
              <a:t> </a:t>
            </a:r>
            <a:r>
              <a:rPr lang="zh-CN" sz="2400">
                <a:solidFill>
                  <a:srgbClr val="1D41D5"/>
                </a:solidFill>
                <a:cs typeface="楷体_GB2312" charset="0"/>
              </a:rPr>
              <a:t>为定值电阻所在支路电流，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楷体_GB2312" charset="0"/>
              </a:rPr>
              <a:t>I</a:t>
            </a:r>
            <a:r>
              <a:rPr lang="en-US" sz="2400" baseline="-25000">
                <a:solidFill>
                  <a:srgbClr val="1D41D5"/>
                </a:solidFill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solidFill>
                  <a:srgbClr val="1D41D5"/>
                </a:solidFill>
                <a:cs typeface="楷体_GB2312" charset="0"/>
              </a:rPr>
              <a:t>为滑动变阻器所在支路电流</a:t>
            </a:r>
            <a:endParaRPr lang="zh-CN" altLang="en-US" sz="2400">
              <a:solidFill>
                <a:srgbClr val="1D41D5"/>
              </a:solidFill>
              <a:cs typeface="楷体_GB2312" charset="0"/>
            </a:endParaRPr>
          </a:p>
        </p:txBody>
      </p:sp>
      <p:pic>
        <p:nvPicPr>
          <p:cNvPr id="24" name="图片 975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905125" y="3589020"/>
            <a:ext cx="6585585" cy="123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11225" y="1053465"/>
            <a:ext cx="101949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)(</a:t>
            </a:r>
            <a:r>
              <a:rPr lang="zh-CN" sz="2400">
                <a:cs typeface="楷体_GB2312" charset="0"/>
              </a:rPr>
              <a:t>双选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如图所示，电源电压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保持不变，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为定值电阻．闭合开关，调节滑动变阻器，电压表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r>
              <a:rPr lang="en-US" altLang="zh-CN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r>
              <a:rPr lang="en-US" altLang="zh-CN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的示数变化图像如图乙所示．下列说法正确的是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5" name="图片 976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501765" y="2878455"/>
            <a:ext cx="4302760" cy="22961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220075" y="538353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911225" y="2679065"/>
            <a:ext cx="55187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滑片向右移动，电压表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的示数减小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滑片向右移动，电压表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的示数减小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在两条图线的交点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>
                <a:ea typeface="宋体" panose="02010600030101010101" pitchFamily="2" charset="-122"/>
              </a:rPr>
              <a:t>，滑动变阻器连入电路的阻值最大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在两条图线的交点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>
                <a:ea typeface="宋体" panose="02010600030101010101" pitchFamily="2" charset="-122"/>
              </a:rPr>
              <a:t>，滑动变阻器连入电路的阻值最小</a:t>
            </a:r>
            <a:endParaRPr lang="zh-CN" altLang="en-US" sz="2400"/>
          </a:p>
        </p:txBody>
      </p:sp>
      <p:sp>
        <p:nvSpPr>
          <p:cNvPr id="5" name="矩形 4"/>
          <p:cNvSpPr/>
          <p:nvPr/>
        </p:nvSpPr>
        <p:spPr>
          <a:xfrm>
            <a:off x="4178672" y="2316207"/>
            <a:ext cx="62357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37565" y="156972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77240" y="2069465"/>
            <a:ext cx="108064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新疆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如图所示，开关闭合后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>
                <a:ea typeface="宋体" panose="02010600030101010101" pitchFamily="2" charset="-122"/>
              </a:rPr>
              <a:t>当滑动变阻器滑片向某一方向滑动时，观察到灯泡变暗，该过程中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电流表示数变大，电压表示数变小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电流表示数变大，电压表示数变大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电流表示数变小，电压表示数变小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电流表示数变小，电压表示数变大</a:t>
            </a:r>
            <a:endParaRPr lang="zh-CN" altLang="en-US" sz="2400"/>
          </a:p>
        </p:txBody>
      </p:sp>
      <p:pic>
        <p:nvPicPr>
          <p:cNvPr id="2" name="图片 -21474818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9820" y="3042920"/>
            <a:ext cx="3225800" cy="2084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616950" y="5273040"/>
            <a:ext cx="12363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7" name="矩形 6"/>
          <p:cNvSpPr/>
          <p:nvPr/>
        </p:nvSpPr>
        <p:spPr>
          <a:xfrm>
            <a:off x="4394200" y="2747010"/>
            <a:ext cx="39052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97890" y="1238885"/>
            <a:ext cx="105390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如图是一种测定水流速度的装置，流速表由电流表改装而成，电流越大流速表的示数越大．图中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形管道的竖直管内装有可上下自由移动的轻质活塞，活塞的绝缘杆与滑动变阻器的滑片相连．开关闭合，当水流速度增大时，下列说法正确的是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活塞上升，流速表示数变大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活塞上升，流速表示数变小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活塞下降，流速表示数变大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活塞下降，流速表示数变小</a:t>
            </a:r>
            <a:endParaRPr lang="zh-CN" altLang="en-US" sz="2400"/>
          </a:p>
        </p:txBody>
      </p:sp>
      <p:pic>
        <p:nvPicPr>
          <p:cNvPr id="26" name="图片 977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417435" y="3068955"/>
            <a:ext cx="2993390" cy="238633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291830" y="5598795"/>
            <a:ext cx="10160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317612" y="3033757"/>
            <a:ext cx="386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4850" y="973455"/>
            <a:ext cx="108686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敏感电阻阻值变化引起的动态电路分析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如图所示，一闭合电路竖直固定在一辆光滑绝缘的小车上，电路中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为定值电阻，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为压敏电阻，其阻值随所受压力的增大而减小．将物体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>
                <a:ea typeface="宋体" panose="02010600030101010101" pitchFamily="2" charset="-122"/>
              </a:rPr>
              <a:t>放在小车上与压敏电阻接触，当小车由静止突然向右运动时，下列说法正确的是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电流表示数减小　　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电压表示数减小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电流表示数不变  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电压表示数增大</a:t>
            </a:r>
            <a:endParaRPr lang="zh-CN" altLang="en-US" sz="2400"/>
          </a:p>
        </p:txBody>
      </p:sp>
      <p:pic>
        <p:nvPicPr>
          <p:cNvPr id="2" name="图片 -21474818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5090" y="3361055"/>
            <a:ext cx="2617470" cy="242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363585" y="5670550"/>
            <a:ext cx="10642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1954267" y="3320777"/>
            <a:ext cx="386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4060" y="1489710"/>
            <a:ext cx="107283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)(</a:t>
            </a:r>
            <a:r>
              <a:rPr lang="zh-CN" sz="2400">
                <a:cs typeface="楷体_GB2312" charset="0"/>
              </a:rPr>
              <a:t>双选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在如图所示的电路中，磁敏电阻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的阻值随磁场的增强而明显减小．将螺线管一端靠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近磁敏电阻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螺线管左端为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极，右端为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ea typeface="宋体" panose="02010600030101010101" pitchFamily="2" charset="-122"/>
              </a:rPr>
              <a:t>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的滑片向左滑动时，电压表示数减小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的滑片向右滑动时，电流表示数增大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在螺线管中插入铁芯，电压表示数减小</a:t>
            </a:r>
            <a:endParaRPr lang="zh-CN" altLang="en-US" sz="2400"/>
          </a:p>
        </p:txBody>
      </p:sp>
      <p:pic>
        <p:nvPicPr>
          <p:cNvPr id="2" name="图片 -21474818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8535" y="3133090"/>
            <a:ext cx="3814445" cy="1643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47455" y="5162550"/>
            <a:ext cx="10642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1523737" y="2746737"/>
            <a:ext cx="60642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2450" y="1303020"/>
            <a:ext cx="111353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)(</a:t>
            </a:r>
            <a:r>
              <a:rPr lang="zh-CN" sz="2400">
                <a:cs typeface="楷体_GB2312" charset="0"/>
              </a:rPr>
              <a:t>双选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图中所示为一款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智能照明灯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的电路，灯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天暗时自动发光，天亮时自动熄灭．控制电路中，电源电压恒定，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为定值电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阻，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为光敏电阻，其阻值随光照强度而变化．以下说法正确的是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电磁继电器利用电磁感应原理工作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的阻值随光照强度的增大而增大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当光照强度增大时，电压表示数减小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若将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换成阻值稍小的电阻，可缩短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的发光时间</a:t>
            </a:r>
            <a:endParaRPr lang="zh-CN" altLang="en-US" sz="2400"/>
          </a:p>
        </p:txBody>
      </p:sp>
      <p:pic>
        <p:nvPicPr>
          <p:cNvPr id="3" name="图片 -214748184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8535" y="2819400"/>
            <a:ext cx="3562350" cy="2642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711565" y="5624830"/>
            <a:ext cx="12674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7766422" y="2531472"/>
            <a:ext cx="60642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CD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96595" y="1951355"/>
            <a:ext cx="106648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济源模拟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)(</a:t>
            </a:r>
            <a:r>
              <a:rPr lang="zh-CN" sz="2400">
                <a:cs typeface="楷体_GB2312" charset="0"/>
              </a:rPr>
              <a:t>双选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光敏电阻的特点是有光照射它时阻值变小，如图所示是某小区门口利用光敏电阻设计的行人监控装置．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为光敏电阻，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为滑动变阻器，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间接监控装置，下列说法正确的是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当有人通过通道而遮蔽光线时，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间电压降低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当有人通过通道而遮蔽光线时，通过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的电流变大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当仅增大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连入电路中的阻值时，通过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的电流变小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当仅增大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连入电路中的阻值时，可降低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间的电压</a:t>
            </a:r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765810" y="135445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-214748184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8295" y="3285490"/>
            <a:ext cx="3771900" cy="1722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527540" y="5168265"/>
            <a:ext cx="10953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7" name="矩形 6"/>
          <p:cNvSpPr/>
          <p:nvPr/>
        </p:nvSpPr>
        <p:spPr>
          <a:xfrm>
            <a:off x="6690097" y="3177267"/>
            <a:ext cx="665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AC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3" name="组合 5"/>
          <p:cNvGrpSpPr/>
          <p:nvPr/>
        </p:nvGrpSpPr>
        <p:grpSpPr>
          <a:xfrm>
            <a:off x="1052513" y="2245056"/>
            <a:ext cx="1943100" cy="479081"/>
            <a:chOff x="2582" y="1619"/>
            <a:chExt cx="3060" cy="754"/>
          </a:xfrm>
        </p:grpSpPr>
        <p:pic>
          <p:nvPicPr>
            <p:cNvPr id="22534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82" y="1619"/>
              <a:ext cx="3060" cy="7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文本框 5"/>
            <p:cNvSpPr txBox="1"/>
            <p:nvPr/>
          </p:nvSpPr>
          <p:spPr>
            <a:xfrm>
              <a:off x="2729" y="1644"/>
              <a:ext cx="242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81075" y="3002280"/>
            <a:ext cx="102412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首先明确敏感电阻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如压敏电阻、热敏电阻、磁敏电阻、光敏电阻、气敏电阻等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的阻值随外界环境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如压力、温度、磁场强度、光照强度、气体浓度等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的变化情况，然后将其看作特殊的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滑动变阻器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进行分析即可．</a:t>
            </a:r>
            <a:endParaRPr lang="zh-CN" altLang="en-US" sz="2400">
              <a:solidFill>
                <a:srgbClr val="1D41D5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27100" y="1072515"/>
            <a:ext cx="7793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sz="2400">
                <a:ea typeface="黑体" panose="02010609060101010101" pitchFamily="49" charset="-122"/>
              </a:rPr>
              <a:t>　开关通断引起的动态电路分析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年未考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981075" y="178498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-21474818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1740" y="3403600"/>
            <a:ext cx="2455545" cy="210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583420" y="5709920"/>
            <a:ext cx="10947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7" name="文本框 6"/>
          <p:cNvSpPr txBox="1"/>
          <p:nvPr/>
        </p:nvSpPr>
        <p:spPr>
          <a:xfrm>
            <a:off x="892175" y="2238375"/>
            <a:ext cx="80137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如图所示电路，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为定值电阻，电源电压不变，先闭合开关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，然后断开开关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，请回答下列问题：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确定开关闭合前后电路的连接情况：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时，电流表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的电流，电压表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两端的电压．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时，电流表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的电流，电压表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两端的电压．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040495" y="1339850"/>
            <a:ext cx="1841500" cy="1815723"/>
            <a:chOff x="3914" y="4432"/>
            <a:chExt cx="3298" cy="3196"/>
          </a:xfrm>
        </p:grpSpPr>
        <p:grpSp>
          <p:nvGrpSpPr>
            <p:cNvPr id="9" name="组合 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8" name="流程图: 终止 17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19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2" name="文本框 21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6331322" y="3966572"/>
            <a:ext cx="128079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电路(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27062" y="4524102"/>
            <a:ext cx="128079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电源(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06402" y="5098142"/>
            <a:ext cx="95631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33917" y="5672182"/>
            <a:ext cx="46799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zh-CN" sz="2400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138420" y="3055620"/>
            <a:ext cx="1705610" cy="1719580"/>
          </a:xfrm>
          <a:custGeom>
            <a:avLst/>
            <a:gdLst>
              <a:gd name="rtl" fmla="*/ 331664 w 1183168"/>
              <a:gd name="rtt" fmla="*/ 132240 h 843600"/>
              <a:gd name="rtr" fmla="*/ 848464 w 1183168"/>
              <a:gd name="rtb" fmla="*/ 725040 h 843600"/>
            </a:gdLst>
            <a:ahLst/>
            <a:cxnLst/>
            <a:rect l="rtl" t="rtt" r="rtr" b="rtb"/>
            <a:pathLst>
              <a:path w="1183168" h="843600">
                <a:moveTo>
                  <a:pt x="421800" y="0"/>
                </a:moveTo>
                <a:lnTo>
                  <a:pt x="761368" y="0"/>
                </a:lnTo>
                <a:cubicBezTo>
                  <a:pt x="994331" y="0"/>
                  <a:pt x="1183168" y="188839"/>
                  <a:pt x="1183168" y="421800"/>
                </a:cubicBezTo>
                <a:cubicBezTo>
                  <a:pt x="1183168" y="654760"/>
                  <a:pt x="994331" y="843600"/>
                  <a:pt x="761368" y="843600"/>
                </a:cubicBezTo>
                <a:lnTo>
                  <a:pt x="421800" y="843600"/>
                </a:lnTo>
                <a:cubicBezTo>
                  <a:pt x="188839" y="843600"/>
                  <a:pt x="0" y="654760"/>
                  <a:pt x="0" y="421800"/>
                </a:cubicBezTo>
                <a:cubicBezTo>
                  <a:pt x="0" y="188839"/>
                  <a:pt x="188839" y="0"/>
                  <a:pt x="4218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square" lIns="0" tIns="0" rIns="0" bIns="22500" rtlCol="0" anchor="ctr"/>
          <a:p>
            <a:pPr algn="l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欧姆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l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定律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78355" y="4559300"/>
            <a:ext cx="4291330" cy="1036320"/>
            <a:chOff x="3272" y="7180"/>
            <a:chExt cx="6758" cy="1632"/>
          </a:xfrm>
        </p:grpSpPr>
        <p:sp>
          <p:nvSpPr>
            <p:cNvPr id="103" name="MMConnector"/>
            <p:cNvSpPr/>
            <p:nvPr/>
          </p:nvSpPr>
          <p:spPr>
            <a:xfrm>
              <a:off x="7818" y="7180"/>
              <a:ext cx="2212" cy="1503"/>
            </a:xfrm>
            <a:custGeom>
              <a:avLst/>
              <a:gdLst/>
              <a:ahLst/>
              <a:cxnLst/>
              <a:pathLst>
                <a:path w="837353" h="405153">
                  <a:moveTo>
                    <a:pt x="157095" y="-91225"/>
                  </a:moveTo>
                  <a:cubicBezTo>
                    <a:pt x="173300" y="-101433"/>
                    <a:pt x="177289" y="-118691"/>
                    <a:pt x="169295" y="-130944"/>
                  </a:cubicBezTo>
                  <a:cubicBezTo>
                    <a:pt x="161301" y="-143197"/>
                    <a:pt x="143722" y="-146756"/>
                    <a:pt x="128027" y="-135781"/>
                  </a:cubicBezTo>
                  <a:cubicBezTo>
                    <a:pt x="113295" y="-125480"/>
                    <a:pt x="98563" y="-115179"/>
                    <a:pt x="84025" y="-104685"/>
                  </a:cubicBezTo>
                  <a:cubicBezTo>
                    <a:pt x="69487" y="-94192"/>
                    <a:pt x="55143" y="-83506"/>
                    <a:pt x="40892" y="-72748"/>
                  </a:cubicBezTo>
                  <a:cubicBezTo>
                    <a:pt x="26641" y="-61989"/>
                    <a:pt x="12483" y="-51159"/>
                    <a:pt x="-1607" y="-40292"/>
                  </a:cubicBezTo>
                  <a:cubicBezTo>
                    <a:pt x="-15697" y="-29424"/>
                    <a:pt x="-29720" y="-18519"/>
                    <a:pt x="-43722" y="-7632"/>
                  </a:cubicBezTo>
                  <a:cubicBezTo>
                    <a:pt x="-57725" y="3254"/>
                    <a:pt x="-71708" y="14122"/>
                    <a:pt x="-85714" y="24920"/>
                  </a:cubicBezTo>
                  <a:cubicBezTo>
                    <a:pt x="-99720" y="35718"/>
                    <a:pt x="-113749" y="46447"/>
                    <a:pt x="-127843" y="57052"/>
                  </a:cubicBezTo>
                  <a:cubicBezTo>
                    <a:pt x="-141938" y="67658"/>
                    <a:pt x="-156099" y="78140"/>
                    <a:pt x="-170368" y="88442"/>
                  </a:cubicBezTo>
                  <a:cubicBezTo>
                    <a:pt x="-184636" y="98745"/>
                    <a:pt x="-199011" y="108868"/>
                    <a:pt x="-213531" y="118753"/>
                  </a:cubicBezTo>
                  <a:cubicBezTo>
                    <a:pt x="-228051" y="128638"/>
                    <a:pt x="-242716" y="138284"/>
                    <a:pt x="-257557" y="147631"/>
                  </a:cubicBezTo>
                  <a:cubicBezTo>
                    <a:pt x="-272398" y="156977"/>
                    <a:pt x="-287415" y="166023"/>
                    <a:pt x="-302633" y="174705"/>
                  </a:cubicBezTo>
                  <a:cubicBezTo>
                    <a:pt x="-317851" y="183387"/>
                    <a:pt x="-333270" y="191706"/>
                    <a:pt x="-348901" y="199597"/>
                  </a:cubicBezTo>
                  <a:cubicBezTo>
                    <a:pt x="-364533" y="207489"/>
                    <a:pt x="-380377" y="214954"/>
                    <a:pt x="-396440" y="221935"/>
                  </a:cubicBezTo>
                  <a:cubicBezTo>
                    <a:pt x="-412502" y="228915"/>
                    <a:pt x="-428782" y="235411"/>
                    <a:pt x="-445252" y="241372"/>
                  </a:cubicBezTo>
                  <a:cubicBezTo>
                    <a:pt x="-461722" y="247333"/>
                    <a:pt x="-478382" y="252759"/>
                    <a:pt x="-495264" y="257620"/>
                  </a:cubicBezTo>
                  <a:cubicBezTo>
                    <a:pt x="-512146" y="262480"/>
                    <a:pt x="-529250" y="266774"/>
                    <a:pt x="-546327" y="270467"/>
                  </a:cubicBezTo>
                  <a:cubicBezTo>
                    <a:pt x="-563403" y="274160"/>
                    <a:pt x="-580452" y="277250"/>
                    <a:pt x="-598236" y="279804"/>
                  </a:cubicBezTo>
                  <a:cubicBezTo>
                    <a:pt x="-616020" y="282357"/>
                    <a:pt x="-634538" y="284373"/>
                    <a:pt x="-650753" y="285624"/>
                  </a:cubicBezTo>
                  <a:cubicBezTo>
                    <a:pt x="-666969" y="286875"/>
                    <a:pt x="-680880" y="287363"/>
                    <a:pt x="-694792" y="287850"/>
                  </a:cubicBezTo>
                  <a:cubicBezTo>
                    <a:pt x="-697526" y="287946"/>
                    <a:pt x="-699352" y="289560"/>
                    <a:pt x="-699352" y="291650"/>
                  </a:cubicBezTo>
                  <a:cubicBezTo>
                    <a:pt x="-699352" y="293740"/>
                    <a:pt x="-697528" y="295414"/>
                    <a:pt x="-694792" y="295450"/>
                  </a:cubicBezTo>
                  <a:cubicBezTo>
                    <a:pt x="-680740" y="295634"/>
                    <a:pt x="-666688" y="295817"/>
                    <a:pt x="-650237" y="295340"/>
                  </a:cubicBezTo>
                  <a:cubicBezTo>
                    <a:pt x="-633786" y="294863"/>
                    <a:pt x="-614935" y="293726"/>
                    <a:pt x="-596769" y="292003"/>
                  </a:cubicBezTo>
                  <a:cubicBezTo>
                    <a:pt x="-578603" y="290280"/>
                    <a:pt x="-561121" y="287973"/>
                    <a:pt x="-543553" y="285050"/>
                  </a:cubicBezTo>
                  <a:cubicBezTo>
                    <a:pt x="-525985" y="282126"/>
                    <a:pt x="-508331" y="278586"/>
                    <a:pt x="-490852" y="274452"/>
                  </a:cubicBezTo>
                  <a:cubicBezTo>
                    <a:pt x="-473374" y="270318"/>
                    <a:pt x="-456070" y="265590"/>
                    <a:pt x="-438920" y="260299"/>
                  </a:cubicBezTo>
                  <a:cubicBezTo>
                    <a:pt x="-421770" y="255009"/>
                    <a:pt x="-404773" y="249157"/>
                    <a:pt x="-387970" y="242796"/>
                  </a:cubicBezTo>
                  <a:cubicBezTo>
                    <a:pt x="-371167" y="236435"/>
                    <a:pt x="-354558" y="229564"/>
                    <a:pt x="-338150" y="222247"/>
                  </a:cubicBezTo>
                  <a:cubicBezTo>
                    <a:pt x="-321742" y="214931"/>
                    <a:pt x="-305536" y="207168"/>
                    <a:pt x="-289529" y="199029"/>
                  </a:cubicBezTo>
                  <a:cubicBezTo>
                    <a:pt x="-273523" y="190891"/>
                    <a:pt x="-257717" y="182376"/>
                    <a:pt x="-242096" y="173557"/>
                  </a:cubicBezTo>
                  <a:cubicBezTo>
                    <a:pt x="-226475" y="164739"/>
                    <a:pt x="-211040" y="155616"/>
                    <a:pt x="-195767" y="146259"/>
                  </a:cubicBezTo>
                  <a:cubicBezTo>
                    <a:pt x="-180493" y="136902"/>
                    <a:pt x="-165382" y="127311"/>
                    <a:pt x="-150401" y="117554"/>
                  </a:cubicBezTo>
                  <a:cubicBezTo>
                    <a:pt x="-135421" y="107796"/>
                    <a:pt x="-120572" y="97872"/>
                    <a:pt x="-105820" y="87844"/>
                  </a:cubicBezTo>
                  <a:cubicBezTo>
                    <a:pt x="-91067" y="77817"/>
                    <a:pt x="-76411" y="67686"/>
                    <a:pt x="-61816" y="57512"/>
                  </a:cubicBezTo>
                  <a:cubicBezTo>
                    <a:pt x="-47220" y="47338"/>
                    <a:pt x="-32684" y="37121"/>
                    <a:pt x="-18171" y="26918"/>
                  </a:cubicBezTo>
                  <a:cubicBezTo>
                    <a:pt x="-3659" y="16715"/>
                    <a:pt x="10830" y="6525"/>
                    <a:pt x="25334" y="-3589"/>
                  </a:cubicBezTo>
                  <a:cubicBezTo>
                    <a:pt x="39838" y="-13704"/>
                    <a:pt x="54357" y="-23742"/>
                    <a:pt x="68916" y="-33671"/>
                  </a:cubicBezTo>
                  <a:cubicBezTo>
                    <a:pt x="83474" y="-43601"/>
                    <a:pt x="98072" y="-53420"/>
                    <a:pt x="112775" y="-62994"/>
                  </a:cubicBezTo>
                  <a:cubicBezTo>
                    <a:pt x="127479" y="-72568"/>
                    <a:pt x="142287" y="-81897"/>
                    <a:pt x="157095" y="-9122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3272" y="7712"/>
              <a:ext cx="2711" cy="1100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电阻的规律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81520" y="3522980"/>
            <a:ext cx="2402205" cy="698500"/>
            <a:chOff x="11151" y="5548"/>
            <a:chExt cx="3783" cy="1100"/>
          </a:xfrm>
        </p:grpSpPr>
        <p:sp>
          <p:nvSpPr>
            <p:cNvPr id="105" name="MMConnector"/>
            <p:cNvSpPr/>
            <p:nvPr/>
          </p:nvSpPr>
          <p:spPr>
            <a:xfrm>
              <a:off x="11151" y="6097"/>
              <a:ext cx="2108" cy="28"/>
            </a:xfrm>
            <a:custGeom>
              <a:avLst/>
              <a:gdLst/>
              <a:ahLst/>
              <a:cxnLst/>
              <a:pathLst>
                <a:path w="798000" h="7600">
                  <a:moveTo>
                    <a:pt x="-124686" y="-20336"/>
                  </a:moveTo>
                  <a:cubicBezTo>
                    <a:pt x="-131297" y="-15390"/>
                    <a:pt x="-135128" y="-8012"/>
                    <a:pt x="-135128" y="0"/>
                  </a:cubicBezTo>
                  <a:cubicBezTo>
                    <a:pt x="-135128" y="14630"/>
                    <a:pt x="-122352" y="27147"/>
                    <a:pt x="-103208" y="26600"/>
                  </a:cubicBezTo>
                  <a:lnTo>
                    <a:pt x="694792" y="3800"/>
                  </a:lnTo>
                  <a:cubicBezTo>
                    <a:pt x="694792" y="3800"/>
                    <a:pt x="694792" y="3800"/>
                    <a:pt x="694792" y="3800"/>
                  </a:cubicBezTo>
                  <a:cubicBezTo>
                    <a:pt x="697527" y="3722"/>
                    <a:pt x="699352" y="2090"/>
                    <a:pt x="699352" y="0"/>
                  </a:cubicBezTo>
                  <a:cubicBezTo>
                    <a:pt x="699352" y="-2090"/>
                    <a:pt x="697527" y="-3722"/>
                    <a:pt x="694792" y="-3800"/>
                  </a:cubicBezTo>
                  <a:lnTo>
                    <a:pt x="-80417" y="-25949"/>
                  </a:lnTo>
                  <a:cubicBezTo>
                    <a:pt x="-92998" y="-26308"/>
                    <a:pt x="-112419" y="-29515"/>
                    <a:pt x="-124686" y="-2033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2986" y="5548"/>
              <a:ext cx="1948" cy="1100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测电阻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20695" y="3401695"/>
            <a:ext cx="3031490" cy="698500"/>
            <a:chOff x="4756" y="5357"/>
            <a:chExt cx="4774" cy="1100"/>
          </a:xfrm>
        </p:grpSpPr>
        <p:sp>
          <p:nvSpPr>
            <p:cNvPr id="115" name="MMConnector"/>
            <p:cNvSpPr/>
            <p:nvPr/>
          </p:nvSpPr>
          <p:spPr>
            <a:xfrm>
              <a:off x="7818" y="6002"/>
              <a:ext cx="1712" cy="127"/>
            </a:xfrm>
            <a:custGeom>
              <a:avLst/>
              <a:gdLst/>
              <a:ahLst/>
              <a:cxnLst/>
              <a:pathLst>
                <a:path w="798341" h="34182">
                  <a:moveTo>
                    <a:pt x="102170" y="35096"/>
                  </a:moveTo>
                  <a:cubicBezTo>
                    <a:pt x="121259" y="36647"/>
                    <a:pt x="134668" y="24797"/>
                    <a:pt x="135426" y="10186"/>
                  </a:cubicBezTo>
                  <a:cubicBezTo>
                    <a:pt x="136184" y="-4424"/>
                    <a:pt x="124074" y="-17572"/>
                    <a:pt x="104928" y="-18033"/>
                  </a:cubicBezTo>
                  <a:cubicBezTo>
                    <a:pt x="87213" y="-18459"/>
                    <a:pt x="69499" y="-18885"/>
                    <a:pt x="51781" y="-19334"/>
                  </a:cubicBezTo>
                  <a:cubicBezTo>
                    <a:pt x="34063" y="-19784"/>
                    <a:pt x="16342" y="-20258"/>
                    <a:pt x="-1382" y="-20742"/>
                  </a:cubicBezTo>
                  <a:cubicBezTo>
                    <a:pt x="-19105" y="-21226"/>
                    <a:pt x="-36831" y="-21721"/>
                    <a:pt x="-54560" y="-22222"/>
                  </a:cubicBezTo>
                  <a:cubicBezTo>
                    <a:pt x="-72289" y="-22722"/>
                    <a:pt x="-90020" y="-23229"/>
                    <a:pt x="-107755" y="-23735"/>
                  </a:cubicBezTo>
                  <a:cubicBezTo>
                    <a:pt x="-125489" y="-24241"/>
                    <a:pt x="-143226" y="-24746"/>
                    <a:pt x="-160965" y="-25243"/>
                  </a:cubicBezTo>
                  <a:cubicBezTo>
                    <a:pt x="-178705" y="-25740"/>
                    <a:pt x="-196447" y="-26229"/>
                    <a:pt x="-214191" y="-26702"/>
                  </a:cubicBezTo>
                  <a:cubicBezTo>
                    <a:pt x="-231936" y="-27175"/>
                    <a:pt x="-249683" y="-27632"/>
                    <a:pt x="-267433" y="-28066"/>
                  </a:cubicBezTo>
                  <a:cubicBezTo>
                    <a:pt x="-285182" y="-28499"/>
                    <a:pt x="-302934" y="-28909"/>
                    <a:pt x="-320688" y="-29287"/>
                  </a:cubicBezTo>
                  <a:cubicBezTo>
                    <a:pt x="-338443" y="-29665"/>
                    <a:pt x="-356199" y="-30010"/>
                    <a:pt x="-373956" y="-30315"/>
                  </a:cubicBezTo>
                  <a:cubicBezTo>
                    <a:pt x="-391714" y="-30620"/>
                    <a:pt x="-409473" y="-30884"/>
                    <a:pt x="-427234" y="-31098"/>
                  </a:cubicBezTo>
                  <a:cubicBezTo>
                    <a:pt x="-444996" y="-31312"/>
                    <a:pt x="-462760" y="-31477"/>
                    <a:pt x="-480518" y="-31583"/>
                  </a:cubicBezTo>
                  <a:cubicBezTo>
                    <a:pt x="-498277" y="-31689"/>
                    <a:pt x="-516030" y="-31738"/>
                    <a:pt x="-533804" y="-31717"/>
                  </a:cubicBezTo>
                  <a:cubicBezTo>
                    <a:pt x="-551579" y="-31696"/>
                    <a:pt x="-569376" y="-31606"/>
                    <a:pt x="-587087" y="-31446"/>
                  </a:cubicBezTo>
                  <a:cubicBezTo>
                    <a:pt x="-604797" y="-31287"/>
                    <a:pt x="-622422" y="-31057"/>
                    <a:pt x="-640358" y="-30719"/>
                  </a:cubicBezTo>
                  <a:cubicBezTo>
                    <a:pt x="-658295" y="-30380"/>
                    <a:pt x="-676543" y="-29932"/>
                    <a:pt x="-694792" y="-29484"/>
                  </a:cubicBezTo>
                  <a:cubicBezTo>
                    <a:pt x="-697527" y="-29416"/>
                    <a:pt x="-699352" y="-27740"/>
                    <a:pt x="-699352" y="-25650"/>
                  </a:cubicBezTo>
                  <a:cubicBezTo>
                    <a:pt x="-699352" y="-23560"/>
                    <a:pt x="-697527" y="-21901"/>
                    <a:pt x="-694792" y="-21816"/>
                  </a:cubicBezTo>
                  <a:cubicBezTo>
                    <a:pt x="-676577" y="-21253"/>
                    <a:pt x="-658361" y="-20689"/>
                    <a:pt x="-640468" y="-20016"/>
                  </a:cubicBezTo>
                  <a:cubicBezTo>
                    <a:pt x="-622574" y="-19344"/>
                    <a:pt x="-605003" y="-18562"/>
                    <a:pt x="-587352" y="-17710"/>
                  </a:cubicBezTo>
                  <a:cubicBezTo>
                    <a:pt x="-569700" y="-16859"/>
                    <a:pt x="-551968" y="-15939"/>
                    <a:pt x="-534263" y="-14949"/>
                  </a:cubicBezTo>
                  <a:cubicBezTo>
                    <a:pt x="-516559" y="-13960"/>
                    <a:pt x="-498881" y="-12902"/>
                    <a:pt x="-481201" y="-11785"/>
                  </a:cubicBezTo>
                  <a:cubicBezTo>
                    <a:pt x="-463521" y="-10669"/>
                    <a:pt x="-445838" y="-9495"/>
                    <a:pt x="-428160" y="-8272"/>
                  </a:cubicBezTo>
                  <a:cubicBezTo>
                    <a:pt x="-410482" y="-7048"/>
                    <a:pt x="-392809" y="-5775"/>
                    <a:pt x="-375137" y="-4461"/>
                  </a:cubicBezTo>
                  <a:cubicBezTo>
                    <a:pt x="-357466" y="-3148"/>
                    <a:pt x="-339796" y="-1793"/>
                    <a:pt x="-322127" y="-407"/>
                  </a:cubicBezTo>
                  <a:cubicBezTo>
                    <a:pt x="-304458" y="980"/>
                    <a:pt x="-286790" y="2398"/>
                    <a:pt x="-269123" y="3841"/>
                  </a:cubicBezTo>
                  <a:cubicBezTo>
                    <a:pt x="-251456" y="5283"/>
                    <a:pt x="-233788" y="6750"/>
                    <a:pt x="-216120" y="8232"/>
                  </a:cubicBezTo>
                  <a:cubicBezTo>
                    <a:pt x="-198452" y="9714"/>
                    <a:pt x="-180783" y="11212"/>
                    <a:pt x="-163113" y="12719"/>
                  </a:cubicBezTo>
                  <a:cubicBezTo>
                    <a:pt x="-145442" y="14225"/>
                    <a:pt x="-127770" y="15740"/>
                    <a:pt x="-110095" y="17256"/>
                  </a:cubicBezTo>
                  <a:cubicBezTo>
                    <a:pt x="-92420" y="18772"/>
                    <a:pt x="-74743" y="20289"/>
                    <a:pt x="-57062" y="21801"/>
                  </a:cubicBezTo>
                  <a:cubicBezTo>
                    <a:pt x="-39382" y="23312"/>
                    <a:pt x="-21698" y="24818"/>
                    <a:pt x="-4010" y="26313"/>
                  </a:cubicBezTo>
                  <a:cubicBezTo>
                    <a:pt x="13678" y="27809"/>
                    <a:pt x="31369" y="29295"/>
                    <a:pt x="49067" y="30757"/>
                  </a:cubicBezTo>
                  <a:cubicBezTo>
                    <a:pt x="66764" y="32219"/>
                    <a:pt x="84467" y="33657"/>
                    <a:pt x="102170" y="3509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756" y="5357"/>
              <a:ext cx="1566" cy="1100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4840" y="2027555"/>
            <a:ext cx="5539740" cy="2143760"/>
            <a:chOff x="983" y="3193"/>
            <a:chExt cx="8724" cy="3376"/>
          </a:xfrm>
        </p:grpSpPr>
        <p:sp>
          <p:nvSpPr>
            <p:cNvPr id="117" name="MMConnector"/>
            <p:cNvSpPr/>
            <p:nvPr/>
          </p:nvSpPr>
          <p:spPr>
            <a:xfrm>
              <a:off x="7978" y="4920"/>
              <a:ext cx="1729" cy="1649"/>
            </a:xfrm>
            <a:custGeom>
              <a:avLst/>
              <a:gdLst/>
              <a:ahLst/>
              <a:cxnLst/>
              <a:pathLst>
                <a:path w="843245" h="444337">
                  <a:moveTo>
                    <a:pt x="133009" y="148695"/>
                  </a:moveTo>
                  <a:cubicBezTo>
                    <a:pt x="148239" y="160307"/>
                    <a:pt x="165948" y="157481"/>
                    <a:pt x="174442" y="145569"/>
                  </a:cubicBezTo>
                  <a:cubicBezTo>
                    <a:pt x="182936" y="133657"/>
                    <a:pt x="179652" y="116267"/>
                    <a:pt x="163896" y="105379"/>
                  </a:cubicBezTo>
                  <a:cubicBezTo>
                    <a:pt x="149510" y="95438"/>
                    <a:pt x="135124" y="85497"/>
                    <a:pt x="120862" y="75301"/>
                  </a:cubicBezTo>
                  <a:cubicBezTo>
                    <a:pt x="106600" y="65105"/>
                    <a:pt x="92462" y="54652"/>
                    <a:pt x="78374" y="44084"/>
                  </a:cubicBezTo>
                  <a:cubicBezTo>
                    <a:pt x="64286" y="33516"/>
                    <a:pt x="50248" y="22832"/>
                    <a:pt x="36235" y="12063"/>
                  </a:cubicBezTo>
                  <a:cubicBezTo>
                    <a:pt x="22222" y="1295"/>
                    <a:pt x="8233" y="-9556"/>
                    <a:pt x="-5772" y="-20431"/>
                  </a:cubicBezTo>
                  <a:cubicBezTo>
                    <a:pt x="-19778" y="-31306"/>
                    <a:pt x="-33800" y="-42203"/>
                    <a:pt x="-47878" y="-53069"/>
                  </a:cubicBezTo>
                  <a:cubicBezTo>
                    <a:pt x="-61957" y="-63936"/>
                    <a:pt x="-76091" y="-74770"/>
                    <a:pt x="-90322" y="-85515"/>
                  </a:cubicBezTo>
                  <a:cubicBezTo>
                    <a:pt x="-104552" y="-96260"/>
                    <a:pt x="-118879" y="-106915"/>
                    <a:pt x="-133340" y="-117418"/>
                  </a:cubicBezTo>
                  <a:cubicBezTo>
                    <a:pt x="-147801" y="-127922"/>
                    <a:pt x="-162396" y="-138274"/>
                    <a:pt x="-177162" y="-148409"/>
                  </a:cubicBezTo>
                  <a:cubicBezTo>
                    <a:pt x="-191927" y="-158544"/>
                    <a:pt x="-206862" y="-168462"/>
                    <a:pt x="-221996" y="-178092"/>
                  </a:cubicBezTo>
                  <a:cubicBezTo>
                    <a:pt x="-237131" y="-187722"/>
                    <a:pt x="-252465" y="-197064"/>
                    <a:pt x="-268018" y="-206045"/>
                  </a:cubicBezTo>
                  <a:cubicBezTo>
                    <a:pt x="-283572" y="-215026"/>
                    <a:pt x="-299345" y="-223645"/>
                    <a:pt x="-315349" y="-231828"/>
                  </a:cubicBezTo>
                  <a:cubicBezTo>
                    <a:pt x="-331353" y="-240011"/>
                    <a:pt x="-347586" y="-247758"/>
                    <a:pt x="-364040" y="-254997"/>
                  </a:cubicBezTo>
                  <a:cubicBezTo>
                    <a:pt x="-380493" y="-262237"/>
                    <a:pt x="-397167" y="-268968"/>
                    <a:pt x="-414056" y="-275131"/>
                  </a:cubicBezTo>
                  <a:cubicBezTo>
                    <a:pt x="-430945" y="-281293"/>
                    <a:pt x="-448049" y="-286886"/>
                    <a:pt x="-465271" y="-291866"/>
                  </a:cubicBezTo>
                  <a:cubicBezTo>
                    <a:pt x="-482492" y="-296846"/>
                    <a:pt x="-499831" y="-301213"/>
                    <a:pt x="-517476" y="-304935"/>
                  </a:cubicBezTo>
                  <a:cubicBezTo>
                    <a:pt x="-535121" y="-308657"/>
                    <a:pt x="-553073" y="-311735"/>
                    <a:pt x="-570404" y="-314191"/>
                  </a:cubicBezTo>
                  <a:cubicBezTo>
                    <a:pt x="-587736" y="-316647"/>
                    <a:pt x="-604448" y="-318482"/>
                    <a:pt x="-623763" y="-319618"/>
                  </a:cubicBezTo>
                  <a:cubicBezTo>
                    <a:pt x="-643078" y="-320754"/>
                    <a:pt x="-664996" y="-321190"/>
                    <a:pt x="-677268" y="-321321"/>
                  </a:cubicBezTo>
                  <a:cubicBezTo>
                    <a:pt x="-689540" y="-321451"/>
                    <a:pt x="-692166" y="-321276"/>
                    <a:pt x="-694792" y="-321100"/>
                  </a:cubicBezTo>
                  <a:cubicBezTo>
                    <a:pt x="-697522" y="-320917"/>
                    <a:pt x="-699352" y="-319390"/>
                    <a:pt x="-699352" y="-317300"/>
                  </a:cubicBezTo>
                  <a:cubicBezTo>
                    <a:pt x="-699352" y="-315210"/>
                    <a:pt x="-697527" y="-313446"/>
                    <a:pt x="-694792" y="-313500"/>
                  </a:cubicBezTo>
                  <a:cubicBezTo>
                    <a:pt x="-692179" y="-313552"/>
                    <a:pt x="-689565" y="-313604"/>
                    <a:pt x="-677448" y="-312907"/>
                  </a:cubicBezTo>
                  <a:cubicBezTo>
                    <a:pt x="-665332" y="-312211"/>
                    <a:pt x="-643712" y="-310767"/>
                    <a:pt x="-624735" y="-308758"/>
                  </a:cubicBezTo>
                  <a:cubicBezTo>
                    <a:pt x="-605759" y="-306749"/>
                    <a:pt x="-589426" y="-304176"/>
                    <a:pt x="-572540" y="-300971"/>
                  </a:cubicBezTo>
                  <a:cubicBezTo>
                    <a:pt x="-555654" y="-297766"/>
                    <a:pt x="-538214" y="-293929"/>
                    <a:pt x="-521134" y="-289483"/>
                  </a:cubicBezTo>
                  <a:cubicBezTo>
                    <a:pt x="-504053" y="-285037"/>
                    <a:pt x="-487331" y="-279982"/>
                    <a:pt x="-470771" y="-274341"/>
                  </a:cubicBezTo>
                  <a:cubicBezTo>
                    <a:pt x="-454210" y="-268701"/>
                    <a:pt x="-437811" y="-262475"/>
                    <a:pt x="-421658" y="-255710"/>
                  </a:cubicBezTo>
                  <a:cubicBezTo>
                    <a:pt x="-405505" y="-248945"/>
                    <a:pt x="-389599" y="-241640"/>
                    <a:pt x="-373930" y="-233852"/>
                  </a:cubicBezTo>
                  <a:cubicBezTo>
                    <a:pt x="-358262" y="-226065"/>
                    <a:pt x="-342831" y="-217795"/>
                    <a:pt x="-327637" y="-209107"/>
                  </a:cubicBezTo>
                  <a:cubicBezTo>
                    <a:pt x="-312443" y="-200418"/>
                    <a:pt x="-297484" y="-191312"/>
                    <a:pt x="-282742" y="-181854"/>
                  </a:cubicBezTo>
                  <a:cubicBezTo>
                    <a:pt x="-267999" y="-172396"/>
                    <a:pt x="-253472" y="-162586"/>
                    <a:pt x="-239132" y="-152489"/>
                  </a:cubicBezTo>
                  <a:cubicBezTo>
                    <a:pt x="-224791" y="-142393"/>
                    <a:pt x="-210638" y="-132010"/>
                    <a:pt x="-196635" y="-121402"/>
                  </a:cubicBezTo>
                  <a:cubicBezTo>
                    <a:pt x="-182632" y="-110794"/>
                    <a:pt x="-168779" y="-99961"/>
                    <a:pt x="-155035" y="-88962"/>
                  </a:cubicBezTo>
                  <a:cubicBezTo>
                    <a:pt x="-141291" y="-77962"/>
                    <a:pt x="-127657" y="-66796"/>
                    <a:pt x="-114088" y="-55517"/>
                  </a:cubicBezTo>
                  <a:cubicBezTo>
                    <a:pt x="-100518" y="-44237"/>
                    <a:pt x="-87014" y="-32845"/>
                    <a:pt x="-73529" y="-21393"/>
                  </a:cubicBezTo>
                  <a:cubicBezTo>
                    <a:pt x="-60044" y="-9940"/>
                    <a:pt x="-46578" y="1574"/>
                    <a:pt x="-33086" y="13100"/>
                  </a:cubicBezTo>
                  <a:cubicBezTo>
                    <a:pt x="-19594" y="24626"/>
                    <a:pt x="-6076" y="36164"/>
                    <a:pt x="7518" y="47660"/>
                  </a:cubicBezTo>
                  <a:cubicBezTo>
                    <a:pt x="21113" y="59156"/>
                    <a:pt x="34784" y="70609"/>
                    <a:pt x="48559" y="81987"/>
                  </a:cubicBezTo>
                  <a:cubicBezTo>
                    <a:pt x="62334" y="93365"/>
                    <a:pt x="76212" y="104667"/>
                    <a:pt x="90304" y="115773"/>
                  </a:cubicBezTo>
                  <a:cubicBezTo>
                    <a:pt x="104397" y="126878"/>
                    <a:pt x="118703" y="137786"/>
                    <a:pt x="133009" y="14869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983" y="3193"/>
              <a:ext cx="5511" cy="1100"/>
            </a:xfrm>
            <a:custGeom>
              <a:avLst/>
              <a:gdLst>
                <a:gd name="rtl" fmla="*/ 135280 w 1892400"/>
                <a:gd name="rtt" fmla="*/ 71440 h 296400"/>
                <a:gd name="rtr" fmla="*/ 1754080 w 1892400"/>
                <a:gd name="rtb" fmla="*/ 238640 h 296400"/>
              </a:gdLst>
              <a:ahLst/>
              <a:cxnLst/>
              <a:rect l="rtl" t="rtt" r="rtr" b="rtb"/>
              <a:pathLst>
                <a:path w="1892400" h="296400">
                  <a:moveTo>
                    <a:pt x="30400" y="0"/>
                  </a:moveTo>
                  <a:lnTo>
                    <a:pt x="1862000" y="0"/>
                  </a:lnTo>
                  <a:cubicBezTo>
                    <a:pt x="1878781" y="0"/>
                    <a:pt x="1892400" y="13619"/>
                    <a:pt x="1892400" y="30400"/>
                  </a:cubicBezTo>
                  <a:lnTo>
                    <a:pt x="1892400" y="266000"/>
                  </a:lnTo>
                  <a:cubicBezTo>
                    <a:pt x="1892400" y="282781"/>
                    <a:pt x="1878781" y="296400"/>
                    <a:pt x="1862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电流与电压、电阻的关系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93910" y="2887345"/>
            <a:ext cx="1256030" cy="1263650"/>
            <a:chOff x="15265" y="4547"/>
            <a:chExt cx="1978" cy="1990"/>
          </a:xfrm>
        </p:grpSpPr>
        <p:sp>
          <p:nvSpPr>
            <p:cNvPr id="177" name="MMConnector"/>
            <p:cNvSpPr/>
            <p:nvPr/>
          </p:nvSpPr>
          <p:spPr>
            <a:xfrm>
              <a:off x="15265" y="5657"/>
              <a:ext cx="663" cy="881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5597" y="4547"/>
              <a:ext cx="1647" cy="67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实验器材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693910" y="3401695"/>
            <a:ext cx="1051560" cy="492125"/>
            <a:chOff x="15265" y="5357"/>
            <a:chExt cx="1656" cy="775"/>
          </a:xfrm>
        </p:grpSpPr>
        <p:sp>
          <p:nvSpPr>
            <p:cNvPr id="178" name="MMConnector"/>
            <p:cNvSpPr/>
            <p:nvPr/>
          </p:nvSpPr>
          <p:spPr>
            <a:xfrm>
              <a:off x="15265" y="6062"/>
              <a:ext cx="663" cy="70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5597" y="5357"/>
              <a:ext cx="1325" cy="670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电路图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58315" y="3119755"/>
            <a:ext cx="1471930" cy="734060"/>
            <a:chOff x="2768" y="4913"/>
            <a:chExt cx="2318" cy="1156"/>
          </a:xfrm>
        </p:grpSpPr>
        <p:sp>
          <p:nvSpPr>
            <p:cNvPr id="297" name="MMConnector"/>
            <p:cNvSpPr/>
            <p:nvPr/>
          </p:nvSpPr>
          <p:spPr>
            <a:xfrm>
              <a:off x="4424" y="5745"/>
              <a:ext cx="663" cy="324"/>
            </a:xfrm>
            <a:custGeom>
              <a:avLst/>
              <a:gdLst/>
              <a:ahLst/>
              <a:cxnLst/>
              <a:pathLst>
                <a:path w="250800" h="87400" fill="none">
                  <a:moveTo>
                    <a:pt x="125400" y="43700"/>
                  </a:moveTo>
                  <a:cubicBezTo>
                    <a:pt x="14816" y="43700"/>
                    <a:pt x="-26210" y="-43700"/>
                    <a:pt x="-125400" y="-437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2768" y="4913"/>
              <a:ext cx="1325" cy="670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变形式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4840" y="3634740"/>
            <a:ext cx="2605405" cy="1062990"/>
            <a:chOff x="983" y="5724"/>
            <a:chExt cx="4103" cy="1674"/>
          </a:xfrm>
        </p:grpSpPr>
        <p:sp>
          <p:nvSpPr>
            <p:cNvPr id="392" name="MMConnector"/>
            <p:cNvSpPr/>
            <p:nvPr/>
          </p:nvSpPr>
          <p:spPr>
            <a:xfrm>
              <a:off x="4424" y="6404"/>
              <a:ext cx="663" cy="994"/>
            </a:xfrm>
            <a:custGeom>
              <a:avLst/>
              <a:gdLst/>
              <a:ahLst/>
              <a:cxnLst/>
              <a:pathLst>
                <a:path w="250800" h="267900" fill="none">
                  <a:moveTo>
                    <a:pt x="125400" y="-133950"/>
                  </a:moveTo>
                  <a:cubicBezTo>
                    <a:pt x="-5564" y="-133950"/>
                    <a:pt x="21342" y="133950"/>
                    <a:pt x="-125400" y="1339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983" y="5724"/>
              <a:ext cx="3102" cy="1177"/>
            </a:xfrm>
            <a:custGeom>
              <a:avLst/>
              <a:gdLst>
                <a:gd name="rtl" fmla="*/ 54150 w 744800"/>
                <a:gd name="rtt" fmla="*/ 26030 h 317300"/>
                <a:gd name="rtr" fmla="*/ 692550 w 744800"/>
                <a:gd name="rtb" fmla="*/ 299630 h 317300"/>
              </a:gdLst>
              <a:ahLst/>
              <a:cxnLst/>
              <a:rect l="rtl" t="rtt" r="rtr" b="rtb"/>
              <a:pathLst>
                <a:path w="744800" h="3173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744800" h="317300" fill="none">
                  <a:moveTo>
                    <a:pt x="0" y="317300"/>
                  </a:moveTo>
                  <a:lnTo>
                    <a:pt x="744800" y="3173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只适用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于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纯电阻电路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693910" y="3916680"/>
            <a:ext cx="1256030" cy="660400"/>
            <a:chOff x="15265" y="6168"/>
            <a:chExt cx="1978" cy="1040"/>
          </a:xfrm>
        </p:grpSpPr>
        <p:sp>
          <p:nvSpPr>
            <p:cNvPr id="160" name="MMConnector"/>
            <p:cNvSpPr/>
            <p:nvPr/>
          </p:nvSpPr>
          <p:spPr>
            <a:xfrm>
              <a:off x="15265" y="6468"/>
              <a:ext cx="663" cy="740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15597" y="6168"/>
              <a:ext cx="1647" cy="67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实验过程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693910" y="4364355"/>
            <a:ext cx="2082800" cy="984250"/>
            <a:chOff x="15265" y="6873"/>
            <a:chExt cx="3280" cy="1550"/>
          </a:xfrm>
        </p:grpSpPr>
        <p:sp>
          <p:nvSpPr>
            <p:cNvPr id="162" name="MMConnector"/>
            <p:cNvSpPr/>
            <p:nvPr/>
          </p:nvSpPr>
          <p:spPr>
            <a:xfrm>
              <a:off x="15265" y="6873"/>
              <a:ext cx="663" cy="1551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15597" y="6979"/>
              <a:ext cx="2949" cy="670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滑动变阻器作用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693910" y="2372360"/>
            <a:ext cx="1256030" cy="2037080"/>
            <a:chOff x="15265" y="3736"/>
            <a:chExt cx="1978" cy="3208"/>
          </a:xfrm>
        </p:grpSpPr>
        <p:sp>
          <p:nvSpPr>
            <p:cNvPr id="165" name="MMConnector"/>
            <p:cNvSpPr/>
            <p:nvPr/>
          </p:nvSpPr>
          <p:spPr>
            <a:xfrm>
              <a:off x="15265" y="5252"/>
              <a:ext cx="663" cy="1692"/>
            </a:xfrm>
            <a:custGeom>
              <a:avLst/>
              <a:gdLst/>
              <a:ahLst/>
              <a:cxnLst/>
              <a:pathLst>
                <a:path w="250800" h="456000" fill="none">
                  <a:moveTo>
                    <a:pt x="-125400" y="228000"/>
                  </a:moveTo>
                  <a:cubicBezTo>
                    <a:pt x="24192" y="228000"/>
                    <a:pt x="-64807" y="-228000"/>
                    <a:pt x="125400" y="-228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15597" y="3736"/>
              <a:ext cx="1647" cy="67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实验原理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693910" y="4621530"/>
            <a:ext cx="1879600" cy="1499870"/>
            <a:chOff x="15265" y="7278"/>
            <a:chExt cx="2960" cy="2362"/>
          </a:xfrm>
        </p:grpSpPr>
        <p:sp>
          <p:nvSpPr>
            <p:cNvPr id="129" name="MMConnector"/>
            <p:cNvSpPr/>
            <p:nvPr/>
          </p:nvSpPr>
          <p:spPr>
            <a:xfrm>
              <a:off x="15265" y="7278"/>
              <a:ext cx="663" cy="2362"/>
            </a:xfrm>
            <a:custGeom>
              <a:avLst/>
              <a:gdLst/>
              <a:ahLst/>
              <a:cxnLst/>
              <a:pathLst>
                <a:path w="250800" h="636500" fill="none">
                  <a:moveTo>
                    <a:pt x="-125400" y="-318250"/>
                  </a:moveTo>
                  <a:cubicBezTo>
                    <a:pt x="38095" y="-318250"/>
                    <a:pt x="-97247" y="318250"/>
                    <a:pt x="125400" y="318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28" name="SubTopic"/>
            <p:cNvSpPr/>
            <p:nvPr/>
          </p:nvSpPr>
          <p:spPr>
            <a:xfrm>
              <a:off x="15597" y="7789"/>
              <a:ext cx="2628" cy="670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多次测量目的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19810" y="4776470"/>
            <a:ext cx="1268730" cy="492125"/>
            <a:chOff x="1605" y="7522"/>
            <a:chExt cx="1998" cy="775"/>
          </a:xfrm>
        </p:grpSpPr>
        <p:sp>
          <p:nvSpPr>
            <p:cNvPr id="131" name="MMConnector"/>
            <p:cNvSpPr/>
            <p:nvPr/>
          </p:nvSpPr>
          <p:spPr>
            <a:xfrm>
              <a:off x="2941" y="8227"/>
              <a:ext cx="663" cy="70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30" name="SubTopic"/>
            <p:cNvSpPr/>
            <p:nvPr/>
          </p:nvSpPr>
          <p:spPr>
            <a:xfrm>
              <a:off x="1605" y="7522"/>
              <a:ext cx="1004" cy="670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串联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9810" y="5290820"/>
            <a:ext cx="1268730" cy="660400"/>
            <a:chOff x="1605" y="8332"/>
            <a:chExt cx="1998" cy="1040"/>
          </a:xfrm>
        </p:grpSpPr>
        <p:sp>
          <p:nvSpPr>
            <p:cNvPr id="133" name="MMConnector"/>
            <p:cNvSpPr/>
            <p:nvPr/>
          </p:nvSpPr>
          <p:spPr>
            <a:xfrm>
              <a:off x="2941" y="8632"/>
              <a:ext cx="663" cy="740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32" name="SubTopic"/>
            <p:cNvSpPr/>
            <p:nvPr/>
          </p:nvSpPr>
          <p:spPr>
            <a:xfrm>
              <a:off x="1605" y="8332"/>
              <a:ext cx="1004" cy="670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并联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21055" y="2110105"/>
            <a:ext cx="106648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判断开关通断时相关物理量的变化情况：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后，电路中的总电阻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电源电压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不变，根据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知，电路中电流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示数变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后，电路中的电流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知，电阻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两端电压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电压表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示数变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87812" y="281849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67977" y="332077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55727" y="332077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29037" y="389481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83972" y="3894817"/>
            <a:ext cx="4705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IR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43572" y="446885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03077" y="446885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4" name="对象 23"/>
          <p:cNvGraphicFramePr/>
          <p:nvPr/>
        </p:nvGraphicFramePr>
        <p:xfrm>
          <a:off x="1329690" y="3126105"/>
          <a:ext cx="521335" cy="748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" imgW="347345" imgH="617855" progId="Equation.DSMT4">
                  <p:embed/>
                </p:oleObj>
              </mc:Choice>
              <mc:Fallback>
                <p:oleObj name="" r:id="rId1" imgW="347345" imgH="617855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29690" y="3126105"/>
                        <a:ext cx="521335" cy="748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917575" y="1087120"/>
            <a:ext cx="10261600" cy="1291590"/>
            <a:chOff x="87" y="2929"/>
            <a:chExt cx="16160" cy="2034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29"/>
              <a:ext cx="16087" cy="2034"/>
              <a:chOff x="273" y="2929"/>
              <a:chExt cx="16087" cy="2034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29"/>
                <a:ext cx="12466" cy="20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欧姆定律的相关计算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(必考，多结合电功率在填空题或综合应用题中考查)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810895" y="2513330"/>
            <a:ext cx="10491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电路类相关计算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(2018.5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2016.5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空，均结合电功率综合考查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810895" y="320230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10895" y="3719195"/>
            <a:ext cx="65392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zh-CN" sz="2400">
                <a:ea typeface="宋体" panose="02010600030101010101" pitchFamily="2" charset="-122"/>
              </a:rPr>
              <a:t>如图所示，电源电压为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 V</a:t>
            </a:r>
            <a:r>
              <a:rPr lang="zh-CN" sz="2400">
                <a:ea typeface="宋体" panose="02010600030101010101" pitchFamily="2" charset="-122"/>
              </a:rPr>
              <a:t>且保持不变，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Ω.</a:t>
            </a:r>
            <a:r>
              <a:rPr lang="zh-CN" sz="2400">
                <a:ea typeface="宋体" panose="02010600030101010101" pitchFamily="2" charset="-122"/>
              </a:rPr>
              <a:t>闭合开关后，电压表示数为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</a:t>
            </a:r>
            <a:r>
              <a:rPr lang="zh-CN" sz="2400">
                <a:ea typeface="宋体" panose="02010600030101010101" pitchFamily="2" charset="-122"/>
              </a:rPr>
              <a:t>，则电阻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两端的电压为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</a:t>
            </a:r>
            <a:r>
              <a:rPr lang="zh-CN" sz="2400">
                <a:ea typeface="宋体" panose="02010600030101010101" pitchFamily="2" charset="-122"/>
              </a:rPr>
              <a:t>，电流表的示数为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________A</a:t>
            </a:r>
            <a:r>
              <a:rPr lang="zh-CN" sz="2400">
                <a:ea typeface="宋体" panose="02010600030101010101" pitchFamily="2" charset="-122"/>
              </a:rPr>
              <a:t>，电阻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________Ω.</a:t>
            </a:r>
            <a:endParaRPr lang="zh-CN" altLang="en-US" sz="2400"/>
          </a:p>
        </p:txBody>
      </p:sp>
      <p:pic>
        <p:nvPicPr>
          <p:cNvPr id="27" name="图片 978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225155" y="3529965"/>
            <a:ext cx="2410460" cy="18986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717915" y="5586095"/>
            <a:ext cx="14249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2" name="矩形 11"/>
          <p:cNvSpPr/>
          <p:nvPr/>
        </p:nvSpPr>
        <p:spPr>
          <a:xfrm>
            <a:off x="3389367" y="4971142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64962" y="5473427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0.2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11487" y="554518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7245" y="1346200"/>
            <a:ext cx="104794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泰州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如图甲，定值电阻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Ω.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闭合开关，电流表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的指针偏转均如图乙所示．则电流表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的读数为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，电流表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的读数为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______Ω.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图片 980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408680" y="3198495"/>
            <a:ext cx="5518785" cy="21894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780405" y="5527040"/>
            <a:ext cx="11214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2" name="矩形 11"/>
          <p:cNvSpPr/>
          <p:nvPr/>
        </p:nvSpPr>
        <p:spPr>
          <a:xfrm>
            <a:off x="7120627" y="2029187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1.5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3207" y="2603227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0.3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35162" y="260322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48872" y="260322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6470" y="2036445"/>
            <a:ext cx="65868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衡阳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为定值电阻，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′</a:t>
            </a:r>
            <a:r>
              <a:rPr lang="zh-CN" sz="2400">
                <a:ea typeface="宋体" panose="02010600030101010101" pitchFamily="2" charset="-122"/>
              </a:rPr>
              <a:t>为滑动变阻器，闭合开关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，将滑动变阻器的滑片从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端逐渐滑动到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端，发现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表示数从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V</a:t>
            </a:r>
            <a:r>
              <a:rPr lang="zh-CN" sz="2400">
                <a:ea typeface="宋体" panose="02010600030101010101" pitchFamily="2" charset="-122"/>
              </a:rPr>
              <a:t>变化到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，而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r>
              <a:rPr lang="en-US" altLang="zh-CN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表示数从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 V</a:t>
            </a:r>
            <a:r>
              <a:rPr lang="zh-CN" sz="2400">
                <a:ea typeface="宋体" panose="02010600030101010101" pitchFamily="2" charset="-122"/>
              </a:rPr>
              <a:t>变化到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，则电流表示数从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0.2 A</a:t>
            </a:r>
            <a:r>
              <a:rPr lang="zh-CN" sz="2400">
                <a:ea typeface="宋体" panose="02010600030101010101" pitchFamily="2" charset="-122"/>
              </a:rPr>
              <a:t>变化到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______A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______Ω.</a:t>
            </a:r>
            <a:endParaRPr lang="zh-CN" altLang="en-US" sz="2400"/>
          </a:p>
        </p:txBody>
      </p:sp>
      <p:pic>
        <p:nvPicPr>
          <p:cNvPr id="30" name="图片 981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29295" y="2118360"/>
            <a:ext cx="2672715" cy="24104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081135" y="4665980"/>
            <a:ext cx="13703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2" name="矩形 11"/>
          <p:cNvSpPr/>
          <p:nvPr/>
        </p:nvSpPr>
        <p:spPr>
          <a:xfrm>
            <a:off x="2815327" y="4397102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0.6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2975" y="4397375"/>
            <a:ext cx="48768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4530" y="1017905"/>
            <a:ext cx="108597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开封模拟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如图所示的电路中，电源电压保持不变，当开关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都闭合时，电流表的示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A</a:t>
            </a:r>
            <a:r>
              <a:rPr lang="zh-CN" sz="2400">
                <a:ea typeface="宋体" panose="02010600030101010101" pitchFamily="2" charset="-122"/>
              </a:rPr>
              <a:t>，电压表的示数为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，则定值电阻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______Ω</a:t>
            </a:r>
            <a:r>
              <a:rPr lang="zh-CN" sz="2400">
                <a:ea typeface="宋体" panose="02010600030101010101" pitchFamily="2" charset="-122"/>
              </a:rPr>
              <a:t>，将电压表、电流表的位置互换，当开关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断开、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闭合，电流表的示数为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0.3 A</a:t>
            </a:r>
            <a:r>
              <a:rPr lang="zh-CN" sz="2400">
                <a:ea typeface="宋体" panose="02010600030101010101" pitchFamily="2" charset="-122"/>
              </a:rPr>
              <a:t>，则定值电阻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______Ω</a:t>
            </a:r>
            <a:r>
              <a:rPr lang="zh-CN" sz="2400">
                <a:ea typeface="宋体" panose="02010600030101010101" pitchFamily="2" charset="-122"/>
              </a:rPr>
              <a:t>，如果此时将开关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同时闭合，则电流表的示数为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______A.</a:t>
            </a:r>
            <a:endParaRPr lang="zh-CN" altLang="en-US" sz="2400"/>
          </a:p>
        </p:txBody>
      </p:sp>
      <p:pic>
        <p:nvPicPr>
          <p:cNvPr id="2" name="图片 -21474818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0745" y="3366770"/>
            <a:ext cx="2954020" cy="2268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93385" y="5742305"/>
            <a:ext cx="12871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2" name="矩形 11"/>
          <p:cNvSpPr/>
          <p:nvPr/>
        </p:nvSpPr>
        <p:spPr>
          <a:xfrm>
            <a:off x="9703807" y="167041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15327" y="2818492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1452" y="3392532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55040" y="835660"/>
            <a:ext cx="104127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U</a:t>
            </a:r>
            <a:r>
              <a:rPr lang="zh-CN" sz="2400">
                <a:ea typeface="黑体" panose="02010609060101010101" pitchFamily="49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I</a:t>
            </a:r>
            <a:r>
              <a:rPr lang="zh-CN" sz="2400">
                <a:ea typeface="黑体" panose="02010609060101010101" pitchFamily="49" charset="-122"/>
              </a:rPr>
              <a:t>图像类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(2014.6)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如图所示是小灯泡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和电阻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中电流随电压变化的图像．由图像可知，电阻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________Ω.</a:t>
            </a:r>
            <a:r>
              <a:rPr lang="zh-CN" sz="2400">
                <a:ea typeface="宋体" panose="02010600030101010101" pitchFamily="2" charset="-122"/>
              </a:rPr>
              <a:t>若将它们并联接在电压为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V</a:t>
            </a:r>
            <a:r>
              <a:rPr lang="zh-CN" sz="2400">
                <a:ea typeface="宋体" panose="02010600030101010101" pitchFamily="2" charset="-122"/>
              </a:rPr>
              <a:t>的电源两端，电路中的总电流为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________A.</a:t>
            </a:r>
            <a:endParaRPr lang="zh-CN" altLang="en-US" sz="2400"/>
          </a:p>
        </p:txBody>
      </p:sp>
      <p:grpSp>
        <p:nvGrpSpPr>
          <p:cNvPr id="2" name="组合 1"/>
          <p:cNvGrpSpPr/>
          <p:nvPr/>
        </p:nvGrpSpPr>
        <p:grpSpPr>
          <a:xfrm>
            <a:off x="8919845" y="3783330"/>
            <a:ext cx="1841500" cy="1815723"/>
            <a:chOff x="3914" y="4432"/>
            <a:chExt cx="3298" cy="3196"/>
          </a:xfrm>
        </p:grpSpPr>
        <p:grpSp>
          <p:nvGrpSpPr>
            <p:cNvPr id="8" name="组合 7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8" name="流程图: 终止 17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19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2" name="文本框 21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-214748182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8310" y="3166745"/>
            <a:ext cx="3305175" cy="262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986530" y="5885815"/>
            <a:ext cx="13036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2" name="矩形 11"/>
          <p:cNvSpPr/>
          <p:nvPr/>
        </p:nvSpPr>
        <p:spPr>
          <a:xfrm>
            <a:off x="5829037" y="210094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54997" y="2603227"/>
            <a:ext cx="716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0.35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36320" y="171323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09320" y="2390140"/>
            <a:ext cx="69513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安徽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图示为电阻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图像．若将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串联接入某电源两端，则闭合开关后，它们两端的电压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之比是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；若将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并联接入电源两端，闭合开关后，测得干路电流为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zh-CN" sz="2400">
                <a:ea typeface="宋体" panose="02010600030101010101" pitchFamily="2" charset="-122"/>
              </a:rPr>
              <a:t>，则电源电压是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______V.</a:t>
            </a:r>
            <a:endParaRPr lang="zh-CN" altLang="en-US" sz="2400"/>
          </a:p>
        </p:txBody>
      </p:sp>
      <p:pic>
        <p:nvPicPr>
          <p:cNvPr id="2" name="图片 -21474818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980" y="2318385"/>
            <a:ext cx="3002915" cy="2519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175750" y="5141595"/>
            <a:ext cx="1154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2" name="矩形 11"/>
          <p:cNvSpPr/>
          <p:nvPr/>
        </p:nvSpPr>
        <p:spPr>
          <a:xfrm>
            <a:off x="3963407" y="360779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1∶2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02347" y="4684122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0900" y="1235710"/>
            <a:ext cx="105454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三门峡一模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如图甲所示的电路中，电源电压不变．闭合开关后，滑片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由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端滑到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端，电流表示数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与电压表示数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的变化关系如图乙所示，则电源电压是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</a:t>
            </a:r>
            <a:r>
              <a:rPr lang="zh-CN" sz="2400">
                <a:ea typeface="宋体" panose="02010600030101010101" pitchFamily="2" charset="-122"/>
              </a:rPr>
              <a:t>，滑动变阻器的最大阻值为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________Ω.</a:t>
            </a:r>
            <a:endParaRPr lang="zh-CN" altLang="en-US" sz="2400"/>
          </a:p>
        </p:txBody>
      </p:sp>
      <p:pic>
        <p:nvPicPr>
          <p:cNvPr id="2" name="图片 -21474818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1760" y="3253740"/>
            <a:ext cx="4636135" cy="2112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08650" y="5527040"/>
            <a:ext cx="11379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2" name="矩形 11"/>
          <p:cNvSpPr/>
          <p:nvPr/>
        </p:nvSpPr>
        <p:spPr>
          <a:xfrm>
            <a:off x="2528307" y="2459717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1157" y="245971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96900" y="805815"/>
            <a:ext cx="112401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sz="2400">
                <a:ea typeface="黑体" panose="02010609060101010101" pitchFamily="49" charset="-122"/>
              </a:rPr>
              <a:t>　敏感电阻类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(2017.21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2015.22)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如图甲为一智能路灯工作原理简图，已知控制电路中电源电压恒为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为滑动变阻器，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为光敏电阻，其阻值随光照强度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单位符号：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cd)</a:t>
            </a:r>
            <a:r>
              <a:rPr lang="zh-CN" sz="2400">
                <a:ea typeface="宋体" panose="02010600030101010101" pitchFamily="2" charset="-122"/>
              </a:rPr>
              <a:t>变化的规律如图乙所示．工作电路中，路灯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上标有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220 V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22 W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字样．当光照足够强时，路灯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不工作；当光照强度降为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cd</a:t>
            </a:r>
            <a:r>
              <a:rPr lang="zh-CN" sz="2400">
                <a:ea typeface="宋体" panose="02010600030101010101" pitchFamily="2" charset="-122"/>
              </a:rPr>
              <a:t>，控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制电路中电流为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0.2 A</a:t>
            </a:r>
            <a:r>
              <a:rPr lang="zh-CN" sz="2400">
                <a:ea typeface="宋体" panose="02010600030101010101" pitchFamily="2" charset="-122"/>
              </a:rPr>
              <a:t>时，工作电路刚好启动，路灯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正常工作．电磁铁线圈的电阻忽略不计．试问：</a:t>
            </a:r>
            <a:endParaRPr lang="zh-CN" altLang="en-US" sz="2400"/>
          </a:p>
        </p:txBody>
      </p:sp>
      <p:pic>
        <p:nvPicPr>
          <p:cNvPr id="2" name="图片 -214748181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1955" y="4149090"/>
            <a:ext cx="4009390" cy="1840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88305" y="5918200"/>
            <a:ext cx="16014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61695" y="2210435"/>
            <a:ext cx="101981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工作电路刚好启动时，滑动变阻器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接入电路的阻值为多少？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保持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接入电路的阻值不变，当电流表示数为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0.15 A</a:t>
            </a:r>
            <a:r>
              <a:rPr lang="zh-CN" sz="2400">
                <a:ea typeface="宋体" panose="02010600030101010101" pitchFamily="2" charset="-122"/>
              </a:rPr>
              <a:t>时，光照强度为多少？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为了节能，要使光照强度低于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cd</a:t>
            </a:r>
            <a:r>
              <a:rPr lang="zh-CN" sz="2400">
                <a:ea typeface="宋体" panose="02010600030101010101" pitchFamily="2" charset="-122"/>
              </a:rPr>
              <a:t>时，工作电路才开始启动，应将滑动变阻器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的滑片向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移动，并简要说明理由．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0725" y="3435985"/>
            <a:ext cx="102260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1. 1826</a:t>
            </a:r>
            <a:r>
              <a:rPr lang="zh-CN" sz="2400">
                <a:ea typeface="宋体" panose="02010600030101010101" pitchFamily="2" charset="-122"/>
              </a:rPr>
              <a:t>年，德国物理学家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首先归纳出了电流与电压、电阻的关系．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内容：</a:t>
            </a:r>
            <a:r>
              <a:rPr lang="zh-CN" sz="2400">
                <a:ea typeface="宋体" panose="02010600030101010101" pitchFamily="2" charset="-122"/>
              </a:rPr>
              <a:t>导体中的电流与导体两端的电压成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，与导体的电阻成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公式</a:t>
            </a:r>
            <a:r>
              <a:rPr lang="zh-CN" sz="2400">
                <a:ea typeface="黑体" panose="02010609060101010101" pitchFamily="49" charset="-122"/>
              </a:rPr>
              <a:t>：</a:t>
            </a:r>
            <a:endParaRPr lang="zh-CN" altLang="en-US" sz="2400"/>
          </a:p>
        </p:txBody>
      </p:sp>
      <p:grpSp>
        <p:nvGrpSpPr>
          <p:cNvPr id="18440" name="组合 4"/>
          <p:cNvGrpSpPr/>
          <p:nvPr/>
        </p:nvGrpSpPr>
        <p:grpSpPr>
          <a:xfrm>
            <a:off x="692594" y="101854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2785" y="1756410"/>
            <a:ext cx="2889885" cy="648335"/>
            <a:chOff x="1456" y="3050"/>
            <a:chExt cx="4551" cy="1021"/>
          </a:xfrm>
        </p:grpSpPr>
        <p:sp>
          <p:nvSpPr>
            <p:cNvPr id="37" name="文本框 36"/>
            <p:cNvSpPr txBox="1"/>
            <p:nvPr/>
          </p:nvSpPr>
          <p:spPr>
            <a:xfrm>
              <a:off x="3000" y="3132"/>
              <a:ext cx="30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考点梳理</a:t>
              </a:r>
              <a:endParaRPr lang="zh-CN" sz="2800">
                <a:ea typeface="黑体" panose="02010609060101010101" pitchFamily="49" charset="-122"/>
              </a:endParaRPr>
            </a:p>
          </p:txBody>
        </p:sp>
        <p:pic>
          <p:nvPicPr>
            <p:cNvPr id="38" name="图片 37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720725" y="2644140"/>
            <a:ext cx="6555105" cy="543560"/>
            <a:chOff x="1699" y="4616"/>
            <a:chExt cx="10323" cy="856"/>
          </a:xfrm>
        </p:grpSpPr>
        <p:sp>
          <p:nvSpPr>
            <p:cNvPr id="20481" name="文本框 4"/>
            <p:cNvSpPr txBox="1"/>
            <p:nvPr/>
          </p:nvSpPr>
          <p:spPr>
            <a:xfrm>
              <a:off x="4007" y="4650"/>
              <a:ext cx="801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欧姆定律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(欧姆定律相关计算必考)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699" y="4616"/>
              <a:ext cx="2251" cy="822"/>
              <a:chOff x="1247" y="4390"/>
              <a:chExt cx="2251" cy="822"/>
            </a:xfrm>
          </p:grpSpPr>
          <p:pic>
            <p:nvPicPr>
              <p:cNvPr id="16" name="图片 15" descr="考点·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47" y="4423"/>
                <a:ext cx="2251" cy="781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1426" y="4390"/>
                <a:ext cx="144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3" name="图片 -214748186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2830" y="5044440"/>
            <a:ext cx="2057400" cy="1128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4195182" y="355255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欧姆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18342" y="411008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正比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3187" y="466761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反比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023985" y="56267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523875" y="993140"/>
            <a:ext cx="11247755" cy="5259070"/>
            <a:chOff x="824" y="1451"/>
            <a:chExt cx="17713" cy="8282"/>
          </a:xfrm>
        </p:grpSpPr>
        <p:sp>
          <p:nvSpPr>
            <p:cNvPr id="100" name="文本框 99"/>
            <p:cNvSpPr txBox="1"/>
            <p:nvPr/>
          </p:nvSpPr>
          <p:spPr>
            <a:xfrm>
              <a:off x="824" y="1451"/>
              <a:ext cx="17713" cy="82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4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工作电路刚好启动时，控制电路中电流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0.2 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，光照强度为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cd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，由题图乙可知，此时光敏电阻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的阻值为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，光敏电阻两端的电压为：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0.2 A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根据串联电路的电压特点，滑动变阻器两端的电压：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则滑动变阻器接入电路的阻值：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Ω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由于控制电路中电流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0.15 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，滑动变阻器两端的电压为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0.15 A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光敏电阻两端的电压：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此时光敏电阻的阻值：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由题图乙可知，此时的光照强度为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cd</a:t>
              </a:r>
              <a:endParaRPr lang="zh-CN" altLang="en-US" sz="240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8494" y="4734"/>
            <a:ext cx="800" cy="9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480695" imgH="618490" progId="Equation.DSMT4">
                    <p:embed/>
                  </p:oleObj>
                </mc:Choice>
                <mc:Fallback>
                  <p:oleObj name="" r:id="rId1" imgW="480695" imgH="61849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494" y="4734"/>
                          <a:ext cx="800" cy="94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9746" y="4709"/>
            <a:ext cx="895" cy="9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593725" imgH="601980" progId="Equation.DSMT4">
                    <p:embed/>
                  </p:oleObj>
                </mc:Choice>
                <mc:Fallback>
                  <p:oleObj name="" r:id="rId3" imgW="593725" imgH="60198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746" y="4709"/>
                          <a:ext cx="895" cy="99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6717" y="7889"/>
            <a:ext cx="689" cy="1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5" imgW="505460" imgH="657225" progId="Equation.DSMT4">
                    <p:embed/>
                  </p:oleObj>
                </mc:Choice>
                <mc:Fallback>
                  <p:oleObj name="" r:id="rId5" imgW="505460" imgH="657225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717" y="7889"/>
                          <a:ext cx="689" cy="114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/>
            <p:nvPr/>
          </p:nvGraphicFramePr>
          <p:xfrm>
            <a:off x="8250" y="8018"/>
            <a:ext cx="930" cy="8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7" imgW="444500" imgH="393700" progId="Equation.DSMT4">
                    <p:embed/>
                  </p:oleObj>
                </mc:Choice>
                <mc:Fallback>
                  <p:oleObj name="" r:id="rId7" imgW="444500" imgH="3937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250" y="8018"/>
                          <a:ext cx="930" cy="88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43660" y="2232660"/>
            <a:ext cx="95497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    </a:t>
            </a:r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由题图乙可知，当光照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强度减弱时，光敏电阻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的阻值变大，控制电路中的总电阻变大，由于电源电压不变，由欧姆定律可知，电流减小；为了保证控制电路电流仍为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 A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，应使滑动变阻器连入电路的阻值变小，所以滑动变阻器的滑片应向左移动．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1510" y="853440"/>
            <a:ext cx="107937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小丽设计了一个防踩踏模拟报警装置，工作原理如图甲所示．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ABO</a:t>
            </a:r>
            <a:r>
              <a:rPr lang="zh-CN" sz="2400">
                <a:ea typeface="宋体" panose="02010600030101010101" pitchFamily="2" charset="-122"/>
              </a:rPr>
              <a:t>为一水平杠杆，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>
                <a:ea typeface="宋体" panose="02010600030101010101" pitchFamily="2" charset="-122"/>
              </a:rPr>
              <a:t>为支点，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OB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，当水平踏板所受压力增大，电压表示数达到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时，报警器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开始发出报警信号．已知电路中电源电压为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 V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的阻值恒为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Ω</a:t>
            </a:r>
            <a:r>
              <a:rPr lang="zh-CN" sz="2400">
                <a:ea typeface="宋体" panose="02010600030101010101" pitchFamily="2" charset="-122"/>
              </a:rPr>
              <a:t>，压力传感器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固定放置，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其阻值随所受压力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变化的关系如图乙所示，踏板、压杆和杠杆的质量均忽略不计．试问：</a:t>
            </a:r>
            <a:endParaRPr lang="zh-CN" altLang="en-US" sz="2400"/>
          </a:p>
        </p:txBody>
      </p:sp>
      <p:pic>
        <p:nvPicPr>
          <p:cNvPr id="2" name="图片 -21474818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6220" y="3642995"/>
            <a:ext cx="4414520" cy="2224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36895" y="5885815"/>
            <a:ext cx="11709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16940" y="1864995"/>
            <a:ext cx="101149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由图乙可知，压力传感器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的阻值随压力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的增大而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当踏板空载时，闭合开关，电压表的示数为多少？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当报警器开始报警时，踏板设定的最大压力值为多少？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若电源电压略有降低，为保证报警器仍在踏板原设定的最大压力值时报警，则踏板触点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应向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________ 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移动，并简要说明理由．</a:t>
            </a:r>
            <a:endParaRPr lang="zh-CN" altLang="en-US" sz="2400"/>
          </a:p>
        </p:txBody>
      </p:sp>
      <p:sp>
        <p:nvSpPr>
          <p:cNvPr id="12" name="矩形 11"/>
          <p:cNvSpPr/>
          <p:nvPr/>
        </p:nvSpPr>
        <p:spPr>
          <a:xfrm>
            <a:off x="8268970" y="2029460"/>
            <a:ext cx="80518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减小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78865" y="2463800"/>
            <a:ext cx="10147300" cy="1824990"/>
            <a:chOff x="794" y="3315"/>
            <a:chExt cx="15980" cy="2874"/>
          </a:xfrm>
        </p:grpSpPr>
        <p:sp>
          <p:nvSpPr>
            <p:cNvPr id="100" name="文本框 99"/>
            <p:cNvSpPr txBox="1"/>
            <p:nvPr/>
          </p:nvSpPr>
          <p:spPr>
            <a:xfrm>
              <a:off x="794" y="3315"/>
              <a:ext cx="15980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当踏板空载时，压力传感器受到的压力为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，由题图乙可知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25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设电压表示数为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，根据串联电路特点</a:t>
              </a:r>
              <a:r>
                <a:rPr lang="en-US" sz="2400">
                  <a:latin typeface="宋体" panose="02010600030101010101" pitchFamily="2" charset="-122"/>
                </a:rPr>
                <a:t>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则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＝</a:t>
              </a:r>
              <a:r>
                <a:rPr lang="zh-CN" sz="2400">
                  <a:ea typeface="宋体" panose="02010600030101010101" pitchFamily="2" charset="-122"/>
                </a:rPr>
                <a:t>               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V</a:t>
              </a:r>
              <a:endParaRPr lang="zh-CN" altLang="en-US" sz="240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9093" y="4216"/>
            <a:ext cx="2122" cy="11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1038860" imgH="683895" progId="Equation.DSMT4">
                    <p:embed/>
                  </p:oleObj>
                </mc:Choice>
                <mc:Fallback>
                  <p:oleObj name="" r:id="rId1" imgW="1038860" imgH="68389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093" y="4216"/>
                          <a:ext cx="2122" cy="118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2415" y="5151"/>
            <a:ext cx="1522" cy="1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1117600" imgH="631825" progId="Equation.DSMT4">
                    <p:embed/>
                  </p:oleObj>
                </mc:Choice>
                <mc:Fallback>
                  <p:oleObj name="" r:id="rId3" imgW="1117600" imgH="631825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415" y="5151"/>
                          <a:ext cx="1522" cy="10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4227" y="5036"/>
            <a:ext cx="1925" cy="11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5" imgW="1155700" imgH="656590" progId="Equation.DSMT4">
                    <p:embed/>
                  </p:oleObj>
                </mc:Choice>
                <mc:Fallback>
                  <p:oleObj name="" r:id="rId5" imgW="1155700" imgH="65659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227" y="5036"/>
                          <a:ext cx="1925" cy="112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85520" y="1325880"/>
            <a:ext cx="7773670" cy="4523105"/>
            <a:chOff x="1296" y="2067"/>
            <a:chExt cx="12242" cy="7123"/>
          </a:xfrm>
        </p:grpSpPr>
        <p:sp>
          <p:nvSpPr>
            <p:cNvPr id="100" name="文本框 99"/>
            <p:cNvSpPr txBox="1"/>
            <p:nvPr/>
          </p:nvSpPr>
          <p:spPr>
            <a:xfrm>
              <a:off x="1296" y="2067"/>
              <a:ext cx="12242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当报警器开始报警时，电压表示数为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电路中电流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0.4 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压力传感器两端的电压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压力传感器的阻值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由图乙知，此时压力传感器受到的压力大小为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设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处所受支持力大小为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处所受压力大小为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由杠杆平衡条件得：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OB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则踏板设定的最大压力值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 N</a:t>
              </a:r>
              <a:endParaRPr lang="zh-CN" altLang="en-US" sz="2400"/>
            </a:p>
          </p:txBody>
        </p:sp>
        <p:graphicFrame>
          <p:nvGraphicFramePr>
            <p:cNvPr id="6" name="对象 5"/>
            <p:cNvGraphicFramePr/>
            <p:nvPr/>
          </p:nvGraphicFramePr>
          <p:xfrm>
            <a:off x="4460" y="3007"/>
            <a:ext cx="586" cy="9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1" imgW="292100" imgH="431800" progId="Equation.DSMT4">
                    <p:embed/>
                  </p:oleObj>
                </mc:Choice>
                <mc:Fallback>
                  <p:oleObj name="" r:id="rId1" imgW="292100" imgH="43180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460" y="3007"/>
                          <a:ext cx="586" cy="9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对象 1"/>
            <p:cNvGraphicFramePr/>
            <p:nvPr/>
          </p:nvGraphicFramePr>
          <p:xfrm>
            <a:off x="5405" y="2911"/>
            <a:ext cx="883" cy="1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3" imgW="464185" imgH="635000" progId="Equation.DSMT4">
                    <p:embed/>
                  </p:oleObj>
                </mc:Choice>
                <mc:Fallback>
                  <p:oleObj name="" r:id="rId3" imgW="464185" imgH="6350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405" y="2911"/>
                          <a:ext cx="883" cy="11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6175" y="4808"/>
            <a:ext cx="608" cy="9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5" imgW="292100" imgH="393700" progId="Equation.DSMT4">
                    <p:embed/>
                  </p:oleObj>
                </mc:Choice>
                <mc:Fallback>
                  <p:oleObj name="" r:id="rId5" imgW="292100" imgH="39370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175" y="4808"/>
                          <a:ext cx="608" cy="95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/>
            <p:nvPr/>
          </p:nvGraphicFramePr>
          <p:xfrm>
            <a:off x="7314" y="4788"/>
            <a:ext cx="753" cy="9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7" imgW="488950" imgH="563245" progId="Equation.DSMT4">
                    <p:embed/>
                  </p:oleObj>
                </mc:Choice>
                <mc:Fallback>
                  <p:oleObj name="" r:id="rId7" imgW="488950" imgH="563245" progId="Equation.DSMT4">
                    <p:embed/>
                    <p:pic>
                      <p:nvPicPr>
                        <p:cNvPr id="0" name="图片 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314" y="4788"/>
                          <a:ext cx="753" cy="95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/>
            <p:nvPr/>
          </p:nvGraphicFramePr>
          <p:xfrm>
            <a:off x="7792" y="8189"/>
            <a:ext cx="718" cy="10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9" imgW="452120" imgH="696595" progId="Equation.DSMT4">
                    <p:embed/>
                  </p:oleObj>
                </mc:Choice>
                <mc:Fallback>
                  <p:oleObj name="" r:id="rId9" imgW="452120" imgH="696595" progId="Equation.DSMT4">
                    <p:embed/>
                    <p:pic>
                      <p:nvPicPr>
                        <p:cNvPr id="0" name="图片 1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792" y="8189"/>
                          <a:ext cx="718" cy="100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/>
            <p:nvPr/>
          </p:nvGraphicFramePr>
          <p:xfrm>
            <a:off x="9837" y="8200"/>
            <a:ext cx="511" cy="9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11" imgW="273685" imgH="842010" progId="Equation.DSMT4">
                    <p:embed/>
                  </p:oleObj>
                </mc:Choice>
                <mc:Fallback>
                  <p:oleObj name="" r:id="rId11" imgW="273685" imgH="842010" progId="Equation.DSMT4">
                    <p:embed/>
                    <p:pic>
                      <p:nvPicPr>
                        <p:cNvPr id="0" name="图片 12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9837" y="8200"/>
                          <a:ext cx="511" cy="99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2795" y="2473325"/>
            <a:ext cx="106108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　若电源电压略有降低，此时电压表示数减小．为保证报警器仍在踏板原设定的最大压力值时报警，电压表示数为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此时应减小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的阻值，可通过增大压力来完成；由杠杆平衡条件判断出应增大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OB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，即踏板触点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向左移动．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74675" y="947420"/>
            <a:ext cx="111258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如图甲为某新型轿车测定油箱内油面高度的电路原理图．其中电源电压恒为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是阻值为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Ω</a:t>
            </a:r>
            <a:r>
              <a:rPr lang="zh-CN" sz="2400">
                <a:ea typeface="宋体" panose="02010600030101010101" pitchFamily="2" charset="-122"/>
              </a:rPr>
              <a:t>的定值电阻，是油量指示表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实质是一只电流表，油量的变化通过电流的变化同步显示出来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为压敏电阻，它的电阻与受到的压力变化关系如下表．若轿车以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90 kW</a:t>
            </a:r>
            <a:r>
              <a:rPr lang="zh-CN" sz="2400">
                <a:ea typeface="宋体" panose="02010600030101010101" pitchFamily="2" charset="-122"/>
              </a:rPr>
              <a:t>的恒定功率启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动做直线运动，且整个运动过程中受到的阻力不变，速度</a:t>
            </a:r>
            <a:r>
              <a:rPr lang="en-US" sz="2400" i="1">
                <a:latin typeface="Book Antiqua" panose="02040602050305030304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与时间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的关系如图乙所示．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N/kg.</a:t>
            </a:r>
            <a:r>
              <a:rPr lang="zh-CN" sz="2400">
                <a:ea typeface="宋体" panose="02010600030101010101" pitchFamily="2" charset="-122"/>
              </a:rPr>
              <a:t>试问：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967230" y="4281170"/>
          <a:ext cx="8029575" cy="15347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4425"/>
                <a:gridCol w="768350"/>
                <a:gridCol w="768350"/>
                <a:gridCol w="768985"/>
                <a:gridCol w="767715"/>
                <a:gridCol w="768350"/>
                <a:gridCol w="768350"/>
                <a:gridCol w="767715"/>
                <a:gridCol w="769620"/>
                <a:gridCol w="767715"/>
              </a:tblGrid>
              <a:tr h="7880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压力/N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电阻/Ω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" name="图片 982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400425" y="4062730"/>
            <a:ext cx="4862195" cy="186880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062855" y="5957570"/>
            <a:ext cx="13201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591185" y="742315"/>
            <a:ext cx="109588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25 s</a:t>
            </a:r>
            <a:r>
              <a:rPr lang="zh-CN" sz="2400">
                <a:ea typeface="宋体" panose="02010600030101010101" pitchFamily="2" charset="-122"/>
              </a:rPr>
              <a:t>时间内，轿车的牵引力与阻力的大小关系是：牵引力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阻力．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s</a:t>
            </a:r>
            <a:r>
              <a:rPr lang="zh-CN" sz="2400">
                <a:ea typeface="宋体" panose="02010600030101010101" pitchFamily="2" charset="-122"/>
              </a:rPr>
              <a:t>时间内轿车发动机做功多少？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如果空油箱质量为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kg</a:t>
            </a:r>
            <a:r>
              <a:rPr lang="zh-CN" sz="2400">
                <a:ea typeface="宋体" panose="02010600030101010101" pitchFamily="2" charset="-122"/>
              </a:rPr>
              <a:t>，油量表的零刻度线对应于电流表上的示数是多少？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若电流表的量程为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zh-CN" sz="2400">
                <a:ea typeface="宋体" panose="02010600030101010101" pitchFamily="2" charset="-122"/>
              </a:rPr>
              <a:t>，该油箱加满油时，指针恰好指示最大刻度，求油箱的容积．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汽油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0.7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12" name="矩形 11"/>
          <p:cNvSpPr/>
          <p:nvPr/>
        </p:nvSpPr>
        <p:spPr>
          <a:xfrm>
            <a:off x="9560297" y="8811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大地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24560" y="1367155"/>
            <a:ext cx="10199370" cy="4594860"/>
            <a:chOff x="1455" y="2153"/>
            <a:chExt cx="16062" cy="7236"/>
          </a:xfrm>
        </p:grpSpPr>
        <p:sp>
          <p:nvSpPr>
            <p:cNvPr id="100" name="文本框 99"/>
            <p:cNvSpPr txBox="1"/>
            <p:nvPr/>
          </p:nvSpPr>
          <p:spPr>
            <a:xfrm>
              <a:off x="1455" y="2153"/>
              <a:ext cx="16062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轿车的功率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90 kW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9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W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～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内轿车发动机做的功：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9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W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4.5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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油箱中无油时，只有油箱自身压在压敏电阻上此时压力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油箱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油箱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从表中可以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看出，压力为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对应的电阻值为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395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，由图甲知，压敏电阻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与定值电阻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串联，则电路中的总电阻：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395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所以电流表的示数：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zh-CN" sz="2400">
                  <a:ea typeface="宋体" panose="02010600030101010101" pitchFamily="2" charset="-122"/>
                </a:rPr>
                <a:t>             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0.015 A</a:t>
              </a:r>
              <a:endParaRPr lang="zh-CN" altLang="en-US" sz="240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6502" y="8329"/>
            <a:ext cx="2248" cy="10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1174750" imgH="668020" progId="Equation.DSMT4">
                    <p:embed/>
                  </p:oleObj>
                </mc:Choice>
                <mc:Fallback>
                  <p:oleObj name="" r:id="rId1" imgW="1174750" imgH="66802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502" y="8329"/>
                          <a:ext cx="2248" cy="106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723265" y="1720215"/>
            <a:ext cx="10727690" cy="3486785"/>
            <a:chOff x="1138" y="2709"/>
            <a:chExt cx="16894" cy="5491"/>
          </a:xfrm>
        </p:grpSpPr>
        <p:sp>
          <p:nvSpPr>
            <p:cNvPr id="6" name="文本框 5"/>
            <p:cNvSpPr txBox="1"/>
            <p:nvPr/>
          </p:nvSpPr>
          <p:spPr>
            <a:xfrm>
              <a:off x="1138" y="2709"/>
              <a:ext cx="16894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4. </a:t>
              </a:r>
              <a:r>
                <a:rPr lang="zh-CN" sz="2400">
                  <a:ea typeface="黑体" panose="02010609060101010101" pitchFamily="49" charset="-122"/>
                </a:rPr>
                <a:t>理解</a:t>
              </a:r>
              <a:r>
                <a:rPr lang="zh-CN" sz="2400">
                  <a:ea typeface="宋体" panose="02010600030101010101" pitchFamily="2" charset="-122"/>
                </a:rPr>
                <a:t>：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电阻是导体本身的一种性质，当导体的材料、长度、横截面积、温度确定时，它的电阻是一定的．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电阻的大小与导体是否接入电路、两端是否有电压或是否有电流通过无关．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(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3)</a:t>
              </a:r>
              <a:r>
                <a:rPr lang="zh-CN" sz="2400">
                  <a:ea typeface="宋体" panose="02010600030101010101" pitchFamily="2" charset="-122"/>
                </a:rPr>
                <a:t>欧姆定律中电流、电压和电阻针对同一导体或同一段电路的同一时刻．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(4)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IR</a:t>
              </a:r>
              <a:r>
                <a:rPr lang="zh-CN" sz="2400">
                  <a:ea typeface="宋体" panose="02010600030101010101" pitchFamily="2" charset="-122"/>
                </a:rPr>
                <a:t>、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ea typeface="宋体" panose="02010600030101010101" pitchFamily="2" charset="-122"/>
                </a:rPr>
                <a:t>＝      只表示数量关系，只适用于数学计算，不反映物理规律．</a:t>
              </a:r>
              <a:endParaRPr lang="zh-CN" altLang="en-US" sz="2400"/>
            </a:p>
          </p:txBody>
        </p:sp>
        <p:graphicFrame>
          <p:nvGraphicFramePr>
            <p:cNvPr id="7" name="对象 6"/>
            <p:cNvGraphicFramePr/>
            <p:nvPr/>
          </p:nvGraphicFramePr>
          <p:xfrm>
            <a:off x="4433" y="7106"/>
            <a:ext cx="719" cy="10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" imgW="509905" imgH="757555" progId="Equation.DSMT4">
                    <p:embed/>
                  </p:oleObj>
                </mc:Choice>
                <mc:Fallback>
                  <p:oleObj name="" r:id="rId1" imgW="509905" imgH="757555" progId="Equation.DSMT4">
                    <p:embed/>
                    <p:pic>
                      <p:nvPicPr>
                        <p:cNvPr id="0" name="图片 1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433" y="7106"/>
                          <a:ext cx="719" cy="109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023985" y="54832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564515" y="967740"/>
            <a:ext cx="10266045" cy="5220970"/>
            <a:chOff x="775" y="1637"/>
            <a:chExt cx="16167" cy="8222"/>
          </a:xfrm>
        </p:grpSpPr>
        <p:sp>
          <p:nvSpPr>
            <p:cNvPr id="100" name="文本框 99"/>
            <p:cNvSpPr txBox="1"/>
            <p:nvPr/>
          </p:nvSpPr>
          <p:spPr>
            <a:xfrm>
              <a:off x="775" y="1637"/>
              <a:ext cx="16167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(4)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由题意知，油箱加满油时，电路中的电流为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0.6 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由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得，此时电路中的总电阻为：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根据串联电路特点可知，此时压敏电阻的阻值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R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查表可知，此时压敏电阻受到的压力为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，则油箱与油的重力为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油的重力：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汽油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油箱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350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油的质量：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汽油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35 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由密度公式得，油箱的容积：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汽油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zh-CN" sz="2400">
                  <a:ea typeface="宋体" panose="02010600030101010101" pitchFamily="2" charset="-122"/>
                </a:rPr>
                <a:t>   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0.05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 dm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 L</a:t>
              </a:r>
              <a:endParaRPr lang="zh-CN" altLang="en-US" sz="2400"/>
            </a:p>
          </p:txBody>
        </p:sp>
        <p:graphicFrame>
          <p:nvGraphicFramePr>
            <p:cNvPr id="24" name="对象 23"/>
            <p:cNvGraphicFramePr/>
            <p:nvPr/>
          </p:nvGraphicFramePr>
          <p:xfrm>
            <a:off x="1867" y="2550"/>
            <a:ext cx="821" cy="11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" name="" r:id="rId1" imgW="347345" imgH="617855" progId="Equation.DSMT4">
                    <p:embed/>
                  </p:oleObj>
                </mc:Choice>
                <mc:Fallback>
                  <p:oleObj name="" r:id="rId1" imgW="347345" imgH="61785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867" y="2550"/>
                          <a:ext cx="821" cy="117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9700" y="2682"/>
            <a:ext cx="397" cy="9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190500" imgH="393700" progId="Equation.DSMT4">
                    <p:embed/>
                  </p:oleObj>
                </mc:Choice>
                <mc:Fallback>
                  <p:oleObj name="" r:id="rId3" imgW="190500" imgH="39370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700" y="2682"/>
                          <a:ext cx="397" cy="95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对象 1"/>
            <p:cNvGraphicFramePr/>
            <p:nvPr/>
          </p:nvGraphicFramePr>
          <p:xfrm>
            <a:off x="10540" y="2558"/>
            <a:ext cx="853" cy="10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5" imgW="488315" imgH="657225" progId="Equation.DSMT4">
                    <p:embed/>
                  </p:oleObj>
                </mc:Choice>
                <mc:Fallback>
                  <p:oleObj name="" r:id="rId5" imgW="488315" imgH="65722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0540" y="2558"/>
                          <a:ext cx="853" cy="10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4590" y="6923"/>
            <a:ext cx="960" cy="10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7" imgW="574040" imgH="640715" progId="Equation.DSMT4">
                    <p:embed/>
                  </p:oleObj>
                </mc:Choice>
                <mc:Fallback>
                  <p:oleObj name="" r:id="rId7" imgW="574040" imgH="640715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590" y="6923"/>
                          <a:ext cx="960" cy="105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/>
            <p:cNvGraphicFramePr/>
            <p:nvPr/>
          </p:nvGraphicFramePr>
          <p:xfrm>
            <a:off x="6483" y="7025"/>
            <a:ext cx="1228" cy="9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" name="" r:id="rId9" imgW="520700" imgH="419100" progId="Equation.DSMT4">
                    <p:embed/>
                  </p:oleObj>
                </mc:Choice>
                <mc:Fallback>
                  <p:oleObj name="" r:id="rId9" imgW="520700" imgH="41910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483" y="7025"/>
                          <a:ext cx="1228" cy="98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/>
            <p:nvPr/>
          </p:nvGraphicFramePr>
          <p:xfrm>
            <a:off x="3033" y="8644"/>
            <a:ext cx="1209" cy="1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1" imgW="781050" imgH="718820" progId="Equation.DSMT4">
                    <p:embed/>
                  </p:oleObj>
                </mc:Choice>
                <mc:Fallback>
                  <p:oleObj name="" r:id="rId11" imgW="781050" imgH="718820" progId="Equation.DSMT4">
                    <p:embed/>
                    <p:pic>
                      <p:nvPicPr>
                        <p:cNvPr id="0" name="图片 10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033" y="8644"/>
                          <a:ext cx="1209" cy="121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4768" y="8710"/>
            <a:ext cx="2746" cy="1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13" imgW="952500" imgH="419100" progId="Equation.DSMT4">
                    <p:embed/>
                  </p:oleObj>
                </mc:Choice>
                <mc:Fallback>
                  <p:oleObj name="" r:id="rId13" imgW="952500" imgH="41910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768" y="8710"/>
                          <a:ext cx="2746" cy="10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48335" y="923925"/>
            <a:ext cx="2694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5. </a:t>
            </a:r>
            <a:r>
              <a:rPr lang="zh-CN" sz="2400">
                <a:ea typeface="黑体" panose="02010609060101010101" pitchFamily="49" charset="-122"/>
              </a:rPr>
              <a:t>欧姆定律的应用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48665" y="1417955"/>
          <a:ext cx="10482580" cy="47859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0705"/>
                <a:gridCol w="3649980"/>
                <a:gridCol w="5001895"/>
              </a:tblGrid>
              <a:tr h="71437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串联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并联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87452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电路图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714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串联电路各处电流________(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干路电流等于各支路电流________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34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总电压等于各部分电压________(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各支路电压______(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" name="图片 972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993390" y="2397760"/>
            <a:ext cx="2689860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973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7402195" y="2326005"/>
            <a:ext cx="2755900" cy="14700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3245857" y="461236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相等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47317" y="418183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之和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2347" y="576044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之和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6952" y="547342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相等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167495" y="8191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22985" y="1467485"/>
          <a:ext cx="9952355" cy="48698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8950"/>
                <a:gridCol w="4284345"/>
                <a:gridCol w="3909060"/>
              </a:tblGrid>
              <a:tr h="76136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串联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并联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95694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总电阻等于各电阻________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20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由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得</a:t>
                      </a:r>
                      <a:endParaRPr lang="zh-CN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1389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比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例关系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电流之比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＝________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电压之比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＝________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(串联分压)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电流之比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＝______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(并联分流)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电压之比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对象 2"/>
          <p:cNvGraphicFramePr/>
          <p:nvPr/>
        </p:nvGraphicFramePr>
        <p:xfrm>
          <a:off x="7506335" y="2235835"/>
          <a:ext cx="1873885" cy="681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1518920" imgH="685800" progId="Equation.DSMT4">
                  <p:embed/>
                </p:oleObj>
              </mc:Choice>
              <mc:Fallback>
                <p:oleObj name="" r:id="rId2" imgW="1518920" imgH="6858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06335" y="2235835"/>
                        <a:ext cx="1873885" cy="681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7566978" y="2988945"/>
          <a:ext cx="1668145" cy="758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812800" imgH="431800" progId="Equation.DSMT4">
                  <p:embed/>
                </p:oleObj>
              </mc:Choice>
              <mc:Fallback>
                <p:oleObj name="" r:id="rId4" imgW="812800" imgH="4318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66978" y="2988945"/>
                        <a:ext cx="1668145" cy="758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7521575" y="3735705"/>
          <a:ext cx="1642110" cy="758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800100" imgH="431800" progId="Equation.DSMT4">
                  <p:embed/>
                </p:oleObj>
              </mc:Choice>
              <mc:Fallback>
                <p:oleObj name="" r:id="rId6" imgW="800100" imgH="4318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21575" y="3735705"/>
                        <a:ext cx="1642110" cy="758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5613772" y="289024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之和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54997" y="468412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1∶1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8507" y="5186407"/>
            <a:ext cx="105791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∶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endParaRPr lang="zh-CN" altLang="zh-CN" sz="2400" baseline="-25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45032" y="4684122"/>
            <a:ext cx="105791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∶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zh-CN" sz="2400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03807" y="561693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1∶1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8" action="ppaction://hlinksldjump"/>
          </p:cNvPr>
          <p:cNvSpPr/>
          <p:nvPr/>
        </p:nvSpPr>
        <p:spPr>
          <a:xfrm>
            <a:off x="8880475" y="8191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764349" y="1013470"/>
            <a:ext cx="10515147" cy="645159"/>
            <a:chOff x="1208" y="1182"/>
            <a:chExt cx="16640" cy="1018"/>
          </a:xfrm>
        </p:grpSpPr>
        <p:pic>
          <p:nvPicPr>
            <p:cNvPr id="18441" name="图片 1" descr="F:\河南面对面外协做课件文件\2020季面对面课件版式\2020面对面备用标（全）\一级标（16字）.tif一级标（16字）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208" y="1322"/>
              <a:ext cx="16640" cy="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4719" y="1182"/>
              <a:ext cx="975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河南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年真题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、备用卷精讲练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2310" y="1876425"/>
            <a:ext cx="10684510" cy="1291590"/>
            <a:chOff x="87" y="2929"/>
            <a:chExt cx="16826" cy="2034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29"/>
              <a:ext cx="16753" cy="2034"/>
              <a:chOff x="273" y="2929"/>
              <a:chExt cx="16753" cy="2034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29"/>
                <a:ext cx="13132" cy="20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动态电路分析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(近5年必考，在选择题或综合应用题结合敏感电阻考查)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676910" y="3270250"/>
            <a:ext cx="720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 滑片移动引起的动态电路分析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[2019.21(1)]</a:t>
            </a:r>
            <a:endParaRPr lang="zh-CN" altLang="en-US" sz="2400"/>
          </a:p>
        </p:txBody>
      </p:sp>
      <p:grpSp>
        <p:nvGrpSpPr>
          <p:cNvPr id="39" name="组合 38"/>
          <p:cNvGrpSpPr/>
          <p:nvPr/>
        </p:nvGrpSpPr>
        <p:grpSpPr>
          <a:xfrm>
            <a:off x="677545" y="4136390"/>
            <a:ext cx="1838960" cy="474345"/>
            <a:chOff x="1318" y="2359"/>
            <a:chExt cx="2896" cy="747"/>
          </a:xfrm>
        </p:grpSpPr>
        <p:pic>
          <p:nvPicPr>
            <p:cNvPr id="40" name="图片 39" descr="三级标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基础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小练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-214748186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3295" y="3789045"/>
            <a:ext cx="2461895" cy="204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222105" y="5887720"/>
            <a:ext cx="14878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655320" y="4826000"/>
            <a:ext cx="73685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如图所示电路中电源电压不变，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为定值电阻，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为滑动变阻器，开关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闭合后．</a:t>
            </a:r>
            <a:endParaRPr lang="zh-CN" altLang="en-US" sz="2400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20115" y="2033905"/>
            <a:ext cx="100685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联的，电流表测量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的电流，电压表测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两端的电压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(2)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向右移动时，电路总电阻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，电流表的示数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，电压表的示数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，电压表与电流表的示数之比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变小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endParaRPr lang="zh-CN" altLang="en-US" sz="2400"/>
          </a:p>
        </p:txBody>
      </p:sp>
      <p:sp>
        <p:nvSpPr>
          <p:cNvPr id="5" name="矩形 4"/>
          <p:cNvSpPr/>
          <p:nvPr/>
        </p:nvSpPr>
        <p:spPr>
          <a:xfrm>
            <a:off x="2958837" y="217269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串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9547" y="2156187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电路中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30807" y="2156187"/>
            <a:ext cx="46799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zh-CN" sz="2400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43057" y="323251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变大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15542" y="323251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变小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14082" y="380655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变小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52197" y="380655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不变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3" name="组合 5"/>
          <p:cNvGrpSpPr/>
          <p:nvPr/>
        </p:nvGrpSpPr>
        <p:grpSpPr>
          <a:xfrm>
            <a:off x="837248" y="1096976"/>
            <a:ext cx="1943100" cy="479081"/>
            <a:chOff x="2582" y="1619"/>
            <a:chExt cx="3060" cy="754"/>
          </a:xfrm>
        </p:grpSpPr>
        <p:pic>
          <p:nvPicPr>
            <p:cNvPr id="22534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82" y="1619"/>
              <a:ext cx="3060" cy="7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文本框 5"/>
            <p:cNvSpPr txBox="1"/>
            <p:nvPr/>
          </p:nvSpPr>
          <p:spPr>
            <a:xfrm>
              <a:off x="2729" y="1644"/>
              <a:ext cx="242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99465" y="1689100"/>
            <a:ext cx="1090168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solidFill>
                  <a:srgbClr val="1D41D5"/>
                </a:solidFill>
                <a:sym typeface="+mn-ea"/>
              </a:rPr>
              <a:t>滑片移动引起的动态电路分析：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solidFill>
                  <a:srgbClr val="1D41D5"/>
                </a:solidFill>
                <a:sym typeface="+mn-ea"/>
              </a:rPr>
              <a:t>判断电路中各元件的串、并联情况；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(2)</a:t>
            </a:r>
            <a:r>
              <a:rPr lang="zh-CN" sz="2400">
                <a:solidFill>
                  <a:srgbClr val="1D41D5"/>
                </a:solidFill>
                <a:sym typeface="+mn-ea"/>
              </a:rPr>
              <a:t>判断电表的测量对象：串联电路只需判断电压表，并联电路只需判断电流表；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(3)</a:t>
            </a:r>
            <a:r>
              <a:rPr lang="zh-CN" sz="2400">
                <a:solidFill>
                  <a:srgbClr val="1D41D5"/>
                </a:solidFill>
                <a:sym typeface="+mn-ea"/>
              </a:rPr>
              <a:t>串联电路分析思路：先电流后电压、先整体后部分：</a:t>
            </a:r>
            <a:endParaRPr lang="zh-CN" altLang="en-US" sz="2400">
              <a:solidFill>
                <a:srgbClr val="1D41D5"/>
              </a:solidFill>
              <a:sym typeface="+mn-ea"/>
            </a:endParaRPr>
          </a:p>
        </p:txBody>
      </p:sp>
      <p:pic>
        <p:nvPicPr>
          <p:cNvPr id="23" name="图片 974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854450" y="3996055"/>
            <a:ext cx="4732020" cy="213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UNIT_TABLE_BEAUTIFY" val="smartTable{d9524b20-0523-4d6a-b063-1d21ef061da3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SLIDE_ITEM_CNT" val="4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UNIT_TABLE_BEAUTIFY" val="smartTable{5baa6cf3-7014-41da-a0ea-bab066b1fdad}"/>
</p:tagLst>
</file>

<file path=ppt/tags/tag7.xml><?xml version="1.0" encoding="utf-8"?>
<p:tagLst xmlns:p="http://schemas.openxmlformats.org/presentationml/2006/main">
  <p:tag name="KSO_WM_UNIT_TABLE_BEAUTIFY" val="smartTable{2efb319c-6cf2-4c8f-9b81-066d7fe4cdac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6540</Words>
  <Application>WPS 演示</Application>
  <PresentationFormat>宽屏</PresentationFormat>
  <Paragraphs>504</Paragraphs>
  <Slides>40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26</vt:i4>
      </vt:variant>
      <vt:variant>
        <vt:lpstr>幻灯片标题</vt:lpstr>
      </vt:variant>
      <vt:variant>
        <vt:i4>40</vt:i4>
      </vt:variant>
    </vt:vector>
  </HeadingPairs>
  <TitlesOfParts>
    <vt:vector size="79" baseType="lpstr">
      <vt:lpstr>Arial</vt:lpstr>
      <vt:lpstr>宋体</vt:lpstr>
      <vt:lpstr>Wingdings</vt:lpstr>
      <vt:lpstr>微软雅黑</vt:lpstr>
      <vt:lpstr>Times New Roman</vt:lpstr>
      <vt:lpstr>黑体</vt:lpstr>
      <vt:lpstr>方正粗黑宋简体</vt:lpstr>
      <vt:lpstr>仿宋_GB2312</vt:lpstr>
      <vt:lpstr>仿宋</vt:lpstr>
      <vt:lpstr>楷体_GB2312</vt:lpstr>
      <vt:lpstr>新宋体</vt:lpstr>
      <vt:lpstr>Book Antiqua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2019-12-15T09:16:09Z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